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16" r:id="rId1"/>
  </p:sldMasterIdLst>
  <p:notesMasterIdLst>
    <p:notesMasterId r:id="rId45"/>
  </p:notesMasterIdLst>
  <p:sldIdLst>
    <p:sldId id="785" r:id="rId2"/>
    <p:sldId id="869" r:id="rId3"/>
    <p:sldId id="870" r:id="rId4"/>
    <p:sldId id="874" r:id="rId5"/>
    <p:sldId id="875" r:id="rId6"/>
    <p:sldId id="876" r:id="rId7"/>
    <p:sldId id="877" r:id="rId8"/>
    <p:sldId id="880" r:id="rId9"/>
    <p:sldId id="881" r:id="rId10"/>
    <p:sldId id="882" r:id="rId11"/>
    <p:sldId id="884" r:id="rId12"/>
    <p:sldId id="885" r:id="rId13"/>
    <p:sldId id="886" r:id="rId14"/>
    <p:sldId id="887" r:id="rId15"/>
    <p:sldId id="888" r:id="rId16"/>
    <p:sldId id="922" r:id="rId17"/>
    <p:sldId id="890" r:id="rId18"/>
    <p:sldId id="891" r:id="rId19"/>
    <p:sldId id="892" r:id="rId20"/>
    <p:sldId id="896" r:id="rId21"/>
    <p:sldId id="895" r:id="rId22"/>
    <p:sldId id="897" r:id="rId23"/>
    <p:sldId id="898" r:id="rId24"/>
    <p:sldId id="899" r:id="rId25"/>
    <p:sldId id="900" r:id="rId26"/>
    <p:sldId id="901" r:id="rId27"/>
    <p:sldId id="902" r:id="rId28"/>
    <p:sldId id="903" r:id="rId29"/>
    <p:sldId id="904" r:id="rId30"/>
    <p:sldId id="905" r:id="rId31"/>
    <p:sldId id="906" r:id="rId32"/>
    <p:sldId id="907" r:id="rId33"/>
    <p:sldId id="908" r:id="rId34"/>
    <p:sldId id="909" r:id="rId35"/>
    <p:sldId id="910" r:id="rId36"/>
    <p:sldId id="912" r:id="rId37"/>
    <p:sldId id="924" r:id="rId38"/>
    <p:sldId id="913" r:id="rId39"/>
    <p:sldId id="914" r:id="rId40"/>
    <p:sldId id="915" r:id="rId41"/>
    <p:sldId id="923" r:id="rId42"/>
    <p:sldId id="925" r:id="rId43"/>
    <p:sldId id="926" r:id="rId4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CD"/>
    <a:srgbClr val="FF5050"/>
    <a:srgbClr val="99FF99"/>
    <a:srgbClr val="99FF66"/>
    <a:srgbClr val="CCFF66"/>
    <a:srgbClr val="006600"/>
    <a:srgbClr val="C3CE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E3FDE45-AF77-4B5C-9715-49D594BDF05E}" styleName="Estilo Claro 1 - Ênfas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Estilo Claro 3 - Ênfas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0" autoAdjust="0"/>
    <p:restoredTop sz="94660"/>
  </p:normalViewPr>
  <p:slideViewPr>
    <p:cSldViewPr>
      <p:cViewPr varScale="1">
        <p:scale>
          <a:sx n="110" d="100"/>
          <a:sy n="110" d="100"/>
        </p:scale>
        <p:origin x="139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E214F7-9A8D-481A-B880-EE40F342250C}" type="datetimeFigureOut">
              <a:rPr lang="pt-BR" smtClean="0"/>
              <a:pPr/>
              <a:t>03/07/2018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7146DD-C3B8-466F-A0E5-5E9935F6424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7146DD-C3B8-466F-A0E5-5E9935F64241}" type="slidenum">
              <a:rPr lang="pt-BR" smtClean="0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20930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7146DD-C3B8-466F-A0E5-5E9935F64241}" type="slidenum">
              <a:rPr lang="pt-BR" smtClean="0"/>
              <a:pPr/>
              <a:t>43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3713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628" y="770467"/>
            <a:ext cx="8086725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000" spc="-120" baseline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634" y="4198409"/>
            <a:ext cx="6921151" cy="16459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550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954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7963" y="695325"/>
            <a:ext cx="1971675" cy="48006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44" y="714376"/>
            <a:ext cx="5800725" cy="5400675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573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848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628" y="767419"/>
            <a:ext cx="8085582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000" b="0" baseline="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634" y="4187275"/>
            <a:ext cx="6919722" cy="1645920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8582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53" y="1993391"/>
            <a:ext cx="4046931" cy="4276805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4009" y="1993392"/>
            <a:ext cx="4091744" cy="4276804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8906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492" y="2032000"/>
            <a:ext cx="3806190" cy="7234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492" y="2736150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6310" y="2029968"/>
            <a:ext cx="3806190" cy="72237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6310" y="2734056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116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5155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5561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5000" y="0"/>
            <a:ext cx="3429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96053" y="542282"/>
            <a:ext cx="253746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360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762000"/>
            <a:ext cx="4572000" cy="4572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6987" y="2511813"/>
            <a:ext cx="254889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>
                <a:solidFill>
                  <a:srgbClr val="40404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1083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918" y="5418668"/>
            <a:ext cx="8085582" cy="613283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9144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rgbClr val="4D4D4D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7492" y="5909735"/>
            <a:ext cx="6922008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r>
              <a:rPr lang="pt-BR"/>
              <a:t>Engenharia de Software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0553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53" y="332656"/>
            <a:ext cx="8354990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537" y="1993393"/>
            <a:ext cx="8340216" cy="4276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5536" y="6412447"/>
            <a:ext cx="30861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5536" y="6554697"/>
            <a:ext cx="37719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41193" y="5661248"/>
            <a:ext cx="219456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800" b="0">
                <a:ln>
                  <a:noFill/>
                </a:ln>
                <a:solidFill>
                  <a:schemeClr val="accent1">
                    <a:alpha val="20000"/>
                  </a:schemeClr>
                </a:solidFill>
                <a:latin typeface="+mj-lt"/>
              </a:defRPr>
            </a:lvl1pPr>
          </a:lstStyle>
          <a:p>
            <a:fld id="{69F960CE-6895-41B1-99F6-42F18B189FBF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6431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73050" indent="-27305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3cmzqZzwNDM?list=PLGLfVvz_LVvQ5G-LdJ8RLqe-ndo7QITYc" TargetMode="External"/><Relationship Id="rId3" Type="http://schemas.openxmlformats.org/officeDocument/2006/relationships/hyperlink" Target="https://youtu.be/GLZuZVzmf0A?list=PLAwxTw4SYaPm8PAGH7ov2Bj-nG4sXgCtJ" TargetMode="External"/><Relationship Id="rId7" Type="http://schemas.openxmlformats.org/officeDocument/2006/relationships/hyperlink" Target="https://youtu.be/W1AkmNaT7bA?list=PLAwxTw4SYaPm8PAGH7ov2Bj-nG4sXgCtJ" TargetMode="External"/><Relationship Id="rId2" Type="http://schemas.openxmlformats.org/officeDocument/2006/relationships/hyperlink" Target="https://youtu.be/ZyST6OFtb7k?list=PLAwxTw4SYaPm8PAGH7ov2Bj-nG4sXgCtJ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LvDtFPcdOkg?list=PLAwxTw4SYaPm8PAGH7ov2Bj-nG4sXgCtJ" TargetMode="External"/><Relationship Id="rId5" Type="http://schemas.openxmlformats.org/officeDocument/2006/relationships/hyperlink" Target="https://youtu.be/E3lEGoXEQuM?list=PLAwxTw4SYaPm8PAGH7ov2Bj-nG4sXgCtJ" TargetMode="External"/><Relationship Id="rId4" Type="http://schemas.openxmlformats.org/officeDocument/2006/relationships/hyperlink" Target="https://youtu.be/JY9e5UveVxo?list=PLAwxTw4SYaPm8PAGH7ov2Bj-nG4sXgCtJ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7200" y="2276872"/>
            <a:ext cx="8458200" cy="1470025"/>
          </a:xfrm>
        </p:spPr>
        <p:txBody>
          <a:bodyPr>
            <a:normAutofit/>
          </a:bodyPr>
          <a:lstStyle/>
          <a:p>
            <a:r>
              <a:rPr lang="pt-BR" dirty="0"/>
              <a:t>Diagrama de classes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Bruna Diirr</a:t>
            </a:r>
          </a:p>
          <a:p>
            <a:r>
              <a:rPr lang="pt-BR" sz="1800" dirty="0"/>
              <a:t>brunadiirr@ic.uff.br</a:t>
            </a:r>
          </a:p>
        </p:txBody>
      </p:sp>
      <p:pic>
        <p:nvPicPr>
          <p:cNvPr id="1028" name="Picture 4" descr="Image result for class uml ic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8" b="9715"/>
          <a:stretch/>
        </p:blipFill>
        <p:spPr bwMode="auto">
          <a:xfrm>
            <a:off x="5695759" y="4077072"/>
            <a:ext cx="3219641" cy="2519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469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Atributos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Visibilidade: Critério de acesso ao atributo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+ visibilidade pública (default)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Pode ser acessado por operações de todas classes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~ visibilidade pacote</a:t>
            </a:r>
          </a:p>
          <a:p>
            <a:pPr lvl="2">
              <a:tabLst>
                <a:tab pos="0" algn="l"/>
              </a:tabLst>
            </a:pPr>
            <a:r>
              <a:rPr lang="pt-BR" altLang="pt-BR" i="0" dirty="0"/>
              <a:t>Pode ser acessado por qualquer classe do mesmo pacote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# visibilidade protegida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Pode ser acessado apenas por operações da própria classe ou de classes dentro de um mesmo pacote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- visibilidade privada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Pode ser acessado apenas por operações da própria classe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18821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Atributos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sz="2000" dirty="0"/>
              <a:t>Nome</a:t>
            </a:r>
          </a:p>
          <a:p>
            <a:pPr>
              <a:lnSpc>
                <a:spcPct val="105000"/>
              </a:lnSpc>
              <a:tabLst>
                <a:tab pos="0" algn="l"/>
              </a:tabLst>
            </a:pPr>
            <a:endParaRPr lang="pt-BR" altLang="pt-BR" sz="1700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sz="2000" dirty="0"/>
              <a:t>Tipo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Inteiro, </a:t>
            </a:r>
            <a:r>
              <a:rPr lang="pt-BR" altLang="pt-BR" sz="2000" dirty="0" err="1"/>
              <a:t>String</a:t>
            </a:r>
            <a:r>
              <a:rPr lang="pt-BR" altLang="pt-BR" sz="2000" dirty="0"/>
              <a:t>, Real,...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Opcional</a:t>
            </a:r>
          </a:p>
          <a:p>
            <a:pPr lvl="1">
              <a:tabLst>
                <a:tab pos="0" algn="l"/>
              </a:tabLst>
            </a:pPr>
            <a:endParaRPr lang="pt-BR" altLang="pt-BR" sz="1800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sz="2000" dirty="0"/>
              <a:t>Valor inicial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Opcional</a:t>
            </a:r>
          </a:p>
          <a:p>
            <a:endParaRPr lang="pt-BR" sz="200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sz="2000" dirty="0"/>
              <a:t>Propriedade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Opcional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Maior detalhamento do atributo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sz="1800" i="0" dirty="0"/>
              <a:t>Descrição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sz="1800" i="0" dirty="0"/>
              <a:t>Tipo</a:t>
            </a:r>
          </a:p>
          <a:p>
            <a:pPr lvl="3">
              <a:lnSpc>
                <a:spcPct val="95000"/>
              </a:lnSpc>
              <a:tabLst>
                <a:tab pos="0" algn="l"/>
              </a:tabLst>
            </a:pPr>
            <a:r>
              <a:rPr lang="pt-BR" altLang="pt-BR" sz="1600" i="0" dirty="0"/>
              <a:t>Constante</a:t>
            </a:r>
          </a:p>
          <a:p>
            <a:pPr lvl="3">
              <a:lnSpc>
                <a:spcPct val="95000"/>
              </a:lnSpc>
              <a:tabLst>
                <a:tab pos="0" algn="l"/>
              </a:tabLst>
            </a:pPr>
            <a:r>
              <a:rPr lang="pt-BR" altLang="pt-BR" sz="1600" i="0" dirty="0"/>
              <a:t>Variável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sz="1800" i="0" dirty="0"/>
              <a:t>Domínio de valores</a:t>
            </a:r>
            <a:endParaRPr lang="pt-BR" sz="1800" i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11</a:t>
            </a:fld>
            <a:endParaRPr lang="pt-BR"/>
          </a:p>
        </p:txBody>
      </p:sp>
      <p:graphicFrame>
        <p:nvGraphicFramePr>
          <p:cNvPr id="19" name="Tabela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3925239"/>
              </p:ext>
            </p:extLst>
          </p:nvPr>
        </p:nvGraphicFramePr>
        <p:xfrm>
          <a:off x="1303465" y="5157296"/>
          <a:ext cx="2188415" cy="16560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88415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18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Aluno</a:t>
                      </a:r>
                      <a:endParaRPr lang="pt-BR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+ Nome: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pt-BR" altLang="pt-BR" sz="1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#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EndAluno</a:t>
                      </a: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pt-BR" altLang="pt-BR" sz="1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Creditos</a:t>
                      </a: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pt-BR" altLang="pt-BR" sz="1800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t-BR" altLang="pt-BR" sz="1800" kern="1200" baseline="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pt-BR" altLang="pt-BR" sz="1800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 = 0</a:t>
                      </a:r>
                      <a:endParaRPr lang="en-US" altLang="pt-BR" sz="2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  <p:graphicFrame>
        <p:nvGraphicFramePr>
          <p:cNvPr id="20" name="Tabela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481404"/>
              </p:ext>
            </p:extLst>
          </p:nvPr>
        </p:nvGraphicFramePr>
        <p:xfrm>
          <a:off x="5214880" y="5157296"/>
          <a:ext cx="3394366" cy="16560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394366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18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Aluno</a:t>
                      </a:r>
                      <a:endParaRPr lang="pt-BR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+ Nome: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pt-BR" altLang="pt-BR" sz="1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#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EndAluno</a:t>
                      </a: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pt-BR" altLang="pt-BR" sz="1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maxCreditos</a:t>
                      </a: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pt-BR" altLang="pt-BR" sz="1800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pt-BR" altLang="pt-BR" sz="1800" kern="1200" baseline="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pt-BR" altLang="pt-BR" sz="1800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 = 70 {constante}</a:t>
                      </a:r>
                      <a:endParaRPr lang="en-US" altLang="pt-BR" sz="2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5139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Conteúdo 2"/>
          <p:cNvSpPr>
            <a:spLocks noGrp="1"/>
          </p:cNvSpPr>
          <p:nvPr>
            <p:ph idx="1"/>
          </p:nvPr>
        </p:nvSpPr>
        <p:spPr>
          <a:xfrm>
            <a:off x="395537" y="1993393"/>
            <a:ext cx="8340216" cy="4276804"/>
          </a:xfrm>
        </p:spPr>
        <p:txBody>
          <a:bodyPr>
            <a:normAutofit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Atributos derivados</a:t>
            </a:r>
            <a:endParaRPr lang="pt-BR" altLang="pt-BR" i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Atributos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12</a:t>
            </a:fld>
            <a:endParaRPr lang="pt-BR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692878"/>
              </p:ext>
            </p:extLst>
          </p:nvPr>
        </p:nvGraphicFramePr>
        <p:xfrm>
          <a:off x="1259632" y="2779255"/>
          <a:ext cx="2188415" cy="14935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88415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Pessoa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dataNascimento</a:t>
                      </a:r>
                      <a:endParaRPr lang="pt-BR" altLang="pt-BR" sz="2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/idade</a:t>
                      </a:r>
                      <a:endParaRPr lang="en-US" altLang="pt-BR" sz="32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  <p:sp>
        <p:nvSpPr>
          <p:cNvPr id="8" name="Texto Explicativo 1 (Borda e Ênfase) 7"/>
          <p:cNvSpPr/>
          <p:nvPr/>
        </p:nvSpPr>
        <p:spPr>
          <a:xfrm>
            <a:off x="4188590" y="4272775"/>
            <a:ext cx="3803713" cy="596385"/>
          </a:xfrm>
          <a:prstGeom prst="accentBorderCallout1">
            <a:avLst>
              <a:gd name="adj1" fmla="val 18750"/>
              <a:gd name="adj2" fmla="val -8333"/>
              <a:gd name="adj3" fmla="val -97815"/>
              <a:gd name="adj4" fmla="val -573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/>
            <a:r>
              <a:rPr lang="pt-BR" dirty="0">
                <a:solidFill>
                  <a:schemeClr val="tx1"/>
                </a:solidFill>
                <a:latin typeface="+mj-lt"/>
              </a:rPr>
              <a:t>idade = </a:t>
            </a:r>
            <a:r>
              <a:rPr lang="pt-BR" dirty="0" err="1">
                <a:solidFill>
                  <a:schemeClr val="tx1"/>
                </a:solidFill>
                <a:latin typeface="+mj-lt"/>
              </a:rPr>
              <a:t>dataAtual</a:t>
            </a:r>
            <a:r>
              <a:rPr lang="pt-BR" dirty="0">
                <a:solidFill>
                  <a:schemeClr val="tx1"/>
                </a:solidFill>
                <a:latin typeface="+mj-lt"/>
              </a:rPr>
              <a:t> - </a:t>
            </a:r>
            <a:r>
              <a:rPr lang="pt-BR" dirty="0" err="1">
                <a:solidFill>
                  <a:schemeClr val="tx1"/>
                </a:solidFill>
                <a:latin typeface="+mj-lt"/>
              </a:rPr>
              <a:t>dataNascimento</a:t>
            </a:r>
            <a:endParaRPr lang="pt-BR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7681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Conteúdo 2"/>
          <p:cNvSpPr>
            <a:spLocks noGrp="1"/>
          </p:cNvSpPr>
          <p:nvPr>
            <p:ph idx="1"/>
          </p:nvPr>
        </p:nvSpPr>
        <p:spPr>
          <a:xfrm>
            <a:off x="395537" y="1993393"/>
            <a:ext cx="8340216" cy="4276804"/>
          </a:xfrm>
        </p:spPr>
        <p:txBody>
          <a:bodyPr>
            <a:normAutofit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Erros comuns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Criar atributo ao invés de associação entre duas classes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Atributos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13</a:t>
            </a:fld>
            <a:endParaRPr lang="pt-BR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874362"/>
              </p:ext>
            </p:extLst>
          </p:nvPr>
        </p:nvGraphicFramePr>
        <p:xfrm>
          <a:off x="827584" y="3537435"/>
          <a:ext cx="1728192" cy="11887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Pedido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nomeCliente</a:t>
                      </a:r>
                      <a:endParaRPr lang="en-US" altLang="pt-BR" sz="32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  <p:graphicFrame>
        <p:nvGraphicFramePr>
          <p:cNvPr id="10" name="Tabe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5172459"/>
              </p:ext>
            </p:extLst>
          </p:nvPr>
        </p:nvGraphicFramePr>
        <p:xfrm>
          <a:off x="3701549" y="3537435"/>
          <a:ext cx="1728192" cy="11887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Pedido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US" altLang="pt-BR" sz="2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  <p:graphicFrame>
        <p:nvGraphicFramePr>
          <p:cNvPr id="11" name="Tabe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179538"/>
              </p:ext>
            </p:extLst>
          </p:nvPr>
        </p:nvGraphicFramePr>
        <p:xfrm>
          <a:off x="6547914" y="3537435"/>
          <a:ext cx="1728192" cy="11887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Cliente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nome</a:t>
                      </a:r>
                      <a:endParaRPr lang="en-US" altLang="pt-BR" sz="32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1129153" y="4749045"/>
            <a:ext cx="112505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b="1" dirty="0">
                <a:solidFill>
                  <a:schemeClr val="accent6"/>
                </a:solidFill>
                <a:latin typeface="+mj-lt"/>
              </a:rPr>
              <a:t>Errado</a:t>
            </a: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5309718" y="4749045"/>
            <a:ext cx="12657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Correto</a:t>
            </a:r>
          </a:p>
        </p:txBody>
      </p:sp>
      <p:cxnSp>
        <p:nvCxnSpPr>
          <p:cNvPr id="7" name="Conector reto 6"/>
          <p:cNvCxnSpPr>
            <a:stCxn id="10" idx="3"/>
            <a:endCxn id="11" idx="1"/>
          </p:cNvCxnSpPr>
          <p:nvPr/>
        </p:nvCxnSpPr>
        <p:spPr>
          <a:xfrm>
            <a:off x="5429741" y="4131795"/>
            <a:ext cx="111817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30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Operações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r>
              <a:rPr lang="pt-BR" altLang="pt-BR" sz="2400" i="0" dirty="0"/>
              <a:t>Definem como objetos podem interagir</a:t>
            </a:r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endParaRPr lang="pt-BR" altLang="pt-BR" sz="2400" i="0" dirty="0"/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r>
              <a:rPr lang="pt-BR" altLang="pt-BR" sz="2400" i="0" dirty="0"/>
              <a:t>Listados no terceiro compartimento do ícone de classe</a:t>
            </a:r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endParaRPr lang="pt-BR" altLang="pt-BR" sz="2400" i="0" dirty="0"/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endParaRPr lang="pt-BR" altLang="pt-BR" sz="2400" i="0" dirty="0"/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endParaRPr lang="pt-BR" altLang="pt-BR" sz="2400" i="0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Notação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Visibilidade </a:t>
            </a:r>
            <a:r>
              <a:rPr lang="pt-BR" altLang="pt-BR" sz="2000" dirty="0" err="1"/>
              <a:t>NomeOperação</a:t>
            </a:r>
            <a:r>
              <a:rPr lang="pt-BR" altLang="pt-BR" sz="2000" dirty="0"/>
              <a:t> (parâmetros : Tipo) : </a:t>
            </a:r>
            <a:r>
              <a:rPr lang="pt-BR" altLang="pt-BR" sz="2000" dirty="0" err="1"/>
              <a:t>TipoRetorno</a:t>
            </a:r>
            <a:r>
              <a:rPr lang="pt-BR" altLang="pt-BR" sz="2000" dirty="0"/>
              <a:t> {Propriedade}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14</a:t>
            </a:fld>
            <a:endParaRPr lang="pt-BR" dirty="0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856473"/>
              </p:ext>
            </p:extLst>
          </p:nvPr>
        </p:nvGraphicFramePr>
        <p:xfrm>
          <a:off x="2975941" y="3444735"/>
          <a:ext cx="3816424" cy="16560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816424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18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Aluno</a:t>
                      </a:r>
                      <a:endParaRPr lang="pt-BR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- nome: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en-US" altLang="pt-BR" sz="2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informarNome</a:t>
                      </a: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():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pt-BR" altLang="pt-BR" sz="1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#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informarEndereco</a:t>
                      </a: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():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pt-BR" altLang="pt-BR" sz="1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pt-BR" altLang="pt-BR" sz="18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cancelarCredito</a:t>
                      </a:r>
                      <a:r>
                        <a:rPr lang="pt-BR" altLang="pt-BR" sz="18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(disciplina: Disciplina)</a:t>
                      </a:r>
                      <a:endParaRPr lang="pt-BR" sz="18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5225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Operações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Propriedade: Maior detalhamento do serviço (é opcional)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Construtor: inicializa/constrói instâncias da classe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Destrutor: destrói instâncias da classe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Modificador de atributos: modifica valores de atributos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Seletor de atributos: utiliza mas não modifica valores de atributos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15</a:t>
            </a:fld>
            <a:endParaRPr lang="pt-BR" dirty="0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0196877"/>
              </p:ext>
            </p:extLst>
          </p:nvPr>
        </p:nvGraphicFramePr>
        <p:xfrm>
          <a:off x="1979712" y="4501255"/>
          <a:ext cx="5863241" cy="17983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5863241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Aluno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- nome: </a:t>
                      </a: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en-US" altLang="pt-BR" sz="32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criarAluno</a:t>
                      </a: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() {Construtor}</a:t>
                      </a:r>
                    </a:p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# </a:t>
                      </a: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informarEndereco</a:t>
                      </a: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(): </a:t>
                      </a: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pt-BR" altLang="pt-BR" sz="2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cancelarCredito</a:t>
                      </a: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(disciplina: Disciplina) {Modificador}</a:t>
                      </a:r>
                      <a:endParaRPr lang="pt-BR" sz="2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3226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Relacionamentos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r>
              <a:rPr lang="pt-BR" altLang="pt-BR" sz="2400" i="0" dirty="0"/>
              <a:t>Orientações ou recomendações pelas quais classes de um mesmo sistema se relacionam</a:t>
            </a:r>
          </a:p>
          <a:p>
            <a:pPr algn="just"/>
            <a:endParaRPr lang="pt-BR" altLang="pt-BR" dirty="0">
              <a:latin typeface="Humanst521 BT"/>
            </a:endParaRPr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r>
              <a:rPr lang="pt-BR" altLang="pt-BR" sz="2400" i="0" dirty="0"/>
              <a:t>Podem ser: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Generalização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Associação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Agregação (tipo de associação)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Composição (tipo de associação)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539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Generalização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Em geral o nome da associação é </a:t>
            </a:r>
            <a:r>
              <a:rPr lang="pt-BR" altLang="en-US" dirty="0"/>
              <a:t>“é</a:t>
            </a:r>
            <a:r>
              <a:rPr lang="pt-BR" altLang="ja-JP" dirty="0"/>
              <a:t> um</a:t>
            </a:r>
            <a:r>
              <a:rPr lang="pt-BR" altLang="en-US" dirty="0"/>
              <a:t>”</a:t>
            </a:r>
            <a:endParaRPr lang="pt-BR" altLang="ja-JP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Classe mais específica deve estar de acordo com interface da classe mais geral</a:t>
            </a:r>
          </a:p>
          <a:p>
            <a:pPr>
              <a:lnSpc>
                <a:spcPct val="10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Um objeto da subclasse pode ser utilizado em qualquer lugar em que seja utilizado um objeto da superclasse</a:t>
            </a:r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17</a:t>
            </a:fld>
            <a:endParaRPr lang="pt-BR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58737" y="2797338"/>
            <a:ext cx="1632438" cy="8323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Pessoa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5164852" y="4459084"/>
            <a:ext cx="1632438" cy="8323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Pessoa</a:t>
            </a:r>
          </a:p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Física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7015633" y="4459084"/>
            <a:ext cx="1632438" cy="8323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Pessoa</a:t>
            </a:r>
          </a:p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Jurídica</a:t>
            </a:r>
          </a:p>
        </p:txBody>
      </p:sp>
      <p:cxnSp>
        <p:nvCxnSpPr>
          <p:cNvPr id="10" name="AutoShape 8"/>
          <p:cNvCxnSpPr>
            <a:cxnSpLocks noChangeShapeType="1"/>
            <a:stCxn id="8" idx="0"/>
            <a:endCxn id="7" idx="2"/>
          </p:cNvCxnSpPr>
          <p:nvPr/>
        </p:nvCxnSpPr>
        <p:spPr bwMode="auto">
          <a:xfrm rot="5400000" flipH="1" flipV="1">
            <a:off x="6013309" y="3597438"/>
            <a:ext cx="829408" cy="893885"/>
          </a:xfrm>
          <a:prstGeom prst="bentConnector3">
            <a:avLst>
              <a:gd name="adj1" fmla="val 50000"/>
            </a:avLst>
          </a:prstGeom>
          <a:noFill/>
          <a:ln w="25400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AutoShape 9"/>
          <p:cNvCxnSpPr>
            <a:cxnSpLocks noChangeShapeType="1"/>
            <a:stCxn id="9" idx="0"/>
            <a:endCxn id="7" idx="2"/>
          </p:cNvCxnSpPr>
          <p:nvPr/>
        </p:nvCxnSpPr>
        <p:spPr bwMode="auto">
          <a:xfrm rot="16200000" flipV="1">
            <a:off x="6938700" y="3565932"/>
            <a:ext cx="829408" cy="956896"/>
          </a:xfrm>
          <a:prstGeom prst="bentConnector3">
            <a:avLst>
              <a:gd name="adj1" fmla="val 50000"/>
            </a:avLst>
          </a:prstGeom>
          <a:noFill/>
          <a:ln w="25400">
            <a:solidFill>
              <a:srgbClr val="000000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AutoShape 14"/>
          <p:cNvSpPr>
            <a:spLocks noChangeArrowheads="1"/>
          </p:cNvSpPr>
          <p:nvPr/>
        </p:nvSpPr>
        <p:spPr bwMode="auto">
          <a:xfrm>
            <a:off x="6734279" y="3633115"/>
            <a:ext cx="281354" cy="281354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3" name="Text Box 15"/>
          <p:cNvSpPr txBox="1">
            <a:spLocks noChangeArrowheads="1"/>
          </p:cNvSpPr>
          <p:nvPr/>
        </p:nvSpPr>
        <p:spPr bwMode="auto">
          <a:xfrm>
            <a:off x="4913527" y="2999561"/>
            <a:ext cx="1170641" cy="3481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i="1" dirty="0">
                <a:solidFill>
                  <a:srgbClr val="000000"/>
                </a:solidFill>
                <a:latin typeface="+mj-lt"/>
              </a:rPr>
              <a:t>superclasse</a:t>
            </a:r>
          </a:p>
        </p:txBody>
      </p:sp>
      <p:sp>
        <p:nvSpPr>
          <p:cNvPr id="14" name="Text Box 17"/>
          <p:cNvSpPr txBox="1">
            <a:spLocks noChangeArrowheads="1"/>
          </p:cNvSpPr>
          <p:nvPr/>
        </p:nvSpPr>
        <p:spPr bwMode="auto">
          <a:xfrm>
            <a:off x="6428013" y="5394702"/>
            <a:ext cx="104547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i="1" dirty="0">
                <a:solidFill>
                  <a:srgbClr val="000000"/>
                </a:solidFill>
                <a:latin typeface="+mj-lt"/>
              </a:rPr>
              <a:t>subclasses</a:t>
            </a:r>
          </a:p>
        </p:txBody>
      </p:sp>
    </p:spTree>
    <p:extLst>
      <p:ext uri="{BB962C8B-B14F-4D97-AF65-F5344CB8AC3E}">
        <p14:creationId xmlns:p14="http://schemas.microsoft.com/office/powerpoint/2010/main" val="3087350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Representa relacionamento entre conceitos que tenham algum significado de interesse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Relaciona um par de objetos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Exemplo: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João empresta a cópia 17 do livro Software Reuse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18</a:t>
            </a:fld>
            <a:endParaRPr lang="pt-BR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734165" y="5363123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Cliente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570376" y="5363123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Copia</a:t>
            </a:r>
          </a:p>
        </p:txBody>
      </p:sp>
      <p:cxnSp>
        <p:nvCxnSpPr>
          <p:cNvPr id="8" name="AutoShape 6"/>
          <p:cNvCxnSpPr>
            <a:cxnSpLocks noChangeShapeType="1"/>
            <a:stCxn id="6" idx="3"/>
            <a:endCxn id="7" idx="1"/>
          </p:cNvCxnSpPr>
          <p:nvPr/>
        </p:nvCxnSpPr>
        <p:spPr bwMode="auto">
          <a:xfrm>
            <a:off x="3675800" y="5816660"/>
            <a:ext cx="1894576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3891861" y="5421657"/>
            <a:ext cx="1462454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empresta</a:t>
            </a:r>
          </a:p>
        </p:txBody>
      </p:sp>
    </p:spTree>
    <p:extLst>
      <p:ext uri="{BB962C8B-B14F-4D97-AF65-F5344CB8AC3E}">
        <p14:creationId xmlns:p14="http://schemas.microsoft.com/office/powerpoint/2010/main" val="3787357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Cardinalidades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Uma associação entre duas classes pode ter uma cardinalidade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Podemos especificar: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Um número exato: 1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Um intervalo de números: 0..1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Um número arbitrário: *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Possíveis escolhas de valores: 1..5, 10..11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19</a:t>
            </a:fld>
            <a:endParaRPr lang="pt-BR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734165" y="5363123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Cliente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570376" y="5363123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Copia</a:t>
            </a:r>
          </a:p>
        </p:txBody>
      </p:sp>
      <p:cxnSp>
        <p:nvCxnSpPr>
          <p:cNvPr id="8" name="AutoShape 6"/>
          <p:cNvCxnSpPr>
            <a:cxnSpLocks noChangeShapeType="1"/>
            <a:stCxn id="6" idx="3"/>
            <a:endCxn id="7" idx="1"/>
          </p:cNvCxnSpPr>
          <p:nvPr/>
        </p:nvCxnSpPr>
        <p:spPr bwMode="auto">
          <a:xfrm>
            <a:off x="3675800" y="5816660"/>
            <a:ext cx="1894576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3891861" y="5421657"/>
            <a:ext cx="1462454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empresta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3670367" y="5824485"/>
            <a:ext cx="28725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1</a:t>
            </a:r>
          </a:p>
        </p:txBody>
      </p: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5119559" y="5862662"/>
            <a:ext cx="4924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0..*</a:t>
            </a:r>
          </a:p>
        </p:txBody>
      </p:sp>
    </p:spTree>
    <p:extLst>
      <p:ext uri="{BB962C8B-B14F-4D97-AF65-F5344CB8AC3E}">
        <p14:creationId xmlns:p14="http://schemas.microsoft.com/office/powerpoint/2010/main" val="796323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Introdução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Casos de uso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Proveem visão externa do sistema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Atores visualizam resultados de cálculos, relatórios produzidos, etc.</a:t>
            </a: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altLang="pt-BR" dirty="0"/>
              <a:t>No entanto, a funcionalidade externa do sistema OO é fornecida pela colaboração entre objetos (interno)</a:t>
            </a:r>
          </a:p>
          <a:p>
            <a:pPr>
              <a:lnSpc>
                <a:spcPct val="11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altLang="pt-BR" dirty="0"/>
              <a:t>A colaboração entre objetos pode ser vista sob dois aspectos: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Estrutural estático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Dinâmico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5610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Cardinalidades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sz="2400" dirty="0"/>
              <a:t>Um cliente pode emprestar uma ou mais cópias de livro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sz="2400" dirty="0"/>
              <a:t>Uma cópia de um livro pode estar emprestada para apenas um cliente</a:t>
            </a:r>
          </a:p>
          <a:p>
            <a:endParaRPr lang="pt-BR" sz="240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sz="2400" dirty="0"/>
              <a:t>Uma corrida pode ter no mínimo 2 velocistas e no máximo 6 velocistas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sz="2400" dirty="0"/>
              <a:t>Um velocista pode participar de nenhuma corrida ou de várias corridas</a:t>
            </a:r>
            <a:endParaRPr lang="pt-BR" sz="240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20</a:t>
            </a:fld>
            <a:endParaRPr lang="pt-BR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42581" y="4823155"/>
            <a:ext cx="1447101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Cliente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3006593" y="4823155"/>
            <a:ext cx="1447101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Copia</a:t>
            </a:r>
          </a:p>
        </p:txBody>
      </p:sp>
      <p:cxnSp>
        <p:nvCxnSpPr>
          <p:cNvPr id="9" name="AutoShape 6"/>
          <p:cNvCxnSpPr>
            <a:cxnSpLocks noChangeShapeType="1"/>
            <a:stCxn id="7" idx="3"/>
            <a:endCxn id="8" idx="1"/>
          </p:cNvCxnSpPr>
          <p:nvPr/>
        </p:nvCxnSpPr>
        <p:spPr bwMode="auto">
          <a:xfrm>
            <a:off x="1589682" y="5234263"/>
            <a:ext cx="1416911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1518103" y="4881689"/>
            <a:ext cx="1462454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empresta</a:t>
            </a:r>
          </a:p>
        </p:txBody>
      </p: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1559277" y="5306816"/>
            <a:ext cx="4924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0..1</a:t>
            </a: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2555776" y="5322694"/>
            <a:ext cx="4924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0..*</a:t>
            </a:r>
          </a:p>
        </p:txBody>
      </p: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4624201" y="4836495"/>
            <a:ext cx="1447101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Velocista</a:t>
            </a:r>
          </a:p>
        </p:txBody>
      </p:sp>
      <p:sp>
        <p:nvSpPr>
          <p:cNvPr id="15" name="Rectangle 5"/>
          <p:cNvSpPr>
            <a:spLocks noChangeArrowheads="1"/>
          </p:cNvSpPr>
          <p:nvPr/>
        </p:nvSpPr>
        <p:spPr bwMode="auto">
          <a:xfrm>
            <a:off x="7488213" y="4836495"/>
            <a:ext cx="1447101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Corrida</a:t>
            </a:r>
          </a:p>
        </p:txBody>
      </p:sp>
      <p:cxnSp>
        <p:nvCxnSpPr>
          <p:cNvPr id="16" name="AutoShape 6"/>
          <p:cNvCxnSpPr>
            <a:cxnSpLocks noChangeShapeType="1"/>
            <a:stCxn id="14" idx="3"/>
            <a:endCxn id="15" idx="1"/>
          </p:cNvCxnSpPr>
          <p:nvPr/>
        </p:nvCxnSpPr>
        <p:spPr bwMode="auto">
          <a:xfrm>
            <a:off x="6071302" y="5247603"/>
            <a:ext cx="1416911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Text Box 7"/>
          <p:cNvSpPr txBox="1">
            <a:spLocks noChangeArrowheads="1"/>
          </p:cNvSpPr>
          <p:nvPr/>
        </p:nvSpPr>
        <p:spPr bwMode="auto">
          <a:xfrm>
            <a:off x="5999723" y="4895029"/>
            <a:ext cx="1462454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participa</a:t>
            </a:r>
          </a:p>
        </p:txBody>
      </p:sp>
      <p:sp>
        <p:nvSpPr>
          <p:cNvPr id="18" name="Text Box 9"/>
          <p:cNvSpPr txBox="1">
            <a:spLocks noChangeArrowheads="1"/>
          </p:cNvSpPr>
          <p:nvPr/>
        </p:nvSpPr>
        <p:spPr bwMode="auto">
          <a:xfrm>
            <a:off x="6040896" y="5320156"/>
            <a:ext cx="49244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2..6</a:t>
            </a:r>
          </a:p>
        </p:txBody>
      </p:sp>
      <p:sp>
        <p:nvSpPr>
          <p:cNvPr id="19" name="Text Box 11"/>
          <p:cNvSpPr txBox="1">
            <a:spLocks noChangeArrowheads="1"/>
          </p:cNvSpPr>
          <p:nvPr/>
        </p:nvSpPr>
        <p:spPr bwMode="auto">
          <a:xfrm>
            <a:off x="7037396" y="5336034"/>
            <a:ext cx="4924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0..*</a:t>
            </a:r>
          </a:p>
        </p:txBody>
      </p:sp>
    </p:spTree>
    <p:extLst>
      <p:ext uri="{BB962C8B-B14F-4D97-AF65-F5344CB8AC3E}">
        <p14:creationId xmlns:p14="http://schemas.microsoft.com/office/powerpoint/2010/main" val="2893154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7" grpId="0" animBg="1"/>
      <p:bldP spid="8" grpId="0" animBg="1"/>
      <p:bldP spid="10" grpId="0"/>
      <p:bldP spid="11" grpId="0"/>
      <p:bldP spid="12" grpId="0"/>
      <p:bldP spid="14" grpId="0" animBg="1"/>
      <p:bldP spid="15" grpId="0" animBg="1"/>
      <p:bldP spid="17" grpId="0"/>
      <p:bldP spid="18" grpId="0"/>
      <p:bldP spid="1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Tipos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Agrupadas em 3 grandes tipos ou conectividades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21</a:t>
            </a:fld>
            <a:endParaRPr lang="pt-BR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770124"/>
              </p:ext>
            </p:extLst>
          </p:nvPr>
        </p:nvGraphicFramePr>
        <p:xfrm>
          <a:off x="381053" y="3378412"/>
          <a:ext cx="8340465" cy="1365230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2102715">
                  <a:extLst>
                    <a:ext uri="{9D8B030D-6E8A-4147-A177-3AD203B41FA5}">
                      <a16:colId xmlns:a16="http://schemas.microsoft.com/office/drawing/2014/main" val="2243784352"/>
                    </a:ext>
                  </a:extLst>
                </a:gridCol>
                <a:gridCol w="3118875">
                  <a:extLst>
                    <a:ext uri="{9D8B030D-6E8A-4147-A177-3AD203B41FA5}">
                      <a16:colId xmlns:a16="http://schemas.microsoft.com/office/drawing/2014/main" val="1059382406"/>
                    </a:ext>
                  </a:extLst>
                </a:gridCol>
                <a:gridCol w="3118875">
                  <a:extLst>
                    <a:ext uri="{9D8B030D-6E8A-4147-A177-3AD203B41FA5}">
                      <a16:colId xmlns:a16="http://schemas.microsoft.com/office/drawing/2014/main" val="1803538025"/>
                    </a:ext>
                  </a:extLst>
                </a:gridCol>
              </a:tblGrid>
              <a:tr h="256524">
                <a:tc>
                  <a:txBody>
                    <a:bodyPr/>
                    <a:lstStyle/>
                    <a:p>
                      <a:pPr marL="0" marR="0" lvl="3" indent="0" algn="ctr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pt-BR" sz="1800" b="1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Conectividade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3" indent="0" algn="ctr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b="1" kern="1200" dirty="0" err="1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Multiplicidade</a:t>
                      </a:r>
                      <a:r>
                        <a:rPr lang="en-US" sz="1800" b="1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de um </a:t>
                      </a:r>
                      <a:r>
                        <a:rPr lang="en-US" sz="1800" b="1" kern="1200" dirty="0" err="1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extremo</a:t>
                      </a:r>
                      <a:endParaRPr lang="pt-BR" sz="1800" b="1" kern="1200" dirty="0">
                        <a:solidFill>
                          <a:srgbClr val="000000"/>
                        </a:solidFill>
                        <a:latin typeface="+mj-lt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3" indent="0" algn="ctr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b="1" kern="1200" dirty="0" err="1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Multiplicidade</a:t>
                      </a:r>
                      <a:r>
                        <a:rPr lang="en-US" sz="1800" b="1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do outro </a:t>
                      </a:r>
                      <a:r>
                        <a:rPr lang="en-US" sz="1800" b="1" kern="1200" dirty="0" err="1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extremo</a:t>
                      </a:r>
                      <a:endParaRPr lang="pt-BR" sz="1800" b="1" kern="1200" dirty="0">
                        <a:solidFill>
                          <a:srgbClr val="000000"/>
                        </a:solidFill>
                        <a:latin typeface="+mj-lt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08540669"/>
                  </a:ext>
                </a:extLst>
              </a:tr>
              <a:tr h="229480">
                <a:tc>
                  <a:txBody>
                    <a:bodyPr/>
                    <a:lstStyle/>
                    <a:p>
                      <a:pPr marL="0" marR="0" lvl="3" indent="0" algn="l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Um para um</a:t>
                      </a:r>
                    </a:p>
                  </a:txBody>
                  <a:tcPr marL="84406" marR="84406" marT="42203" marB="42203" anchor="b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3" indent="0" algn="ctr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0..1 OU 1</a:t>
                      </a:r>
                    </a:p>
                  </a:txBody>
                  <a:tcPr marL="84406" marR="84406" marT="42203" marB="42203" anchor="b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3" indent="0" algn="ctr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0..1 OU 1</a:t>
                      </a:r>
                    </a:p>
                  </a:txBody>
                  <a:tcPr marL="84406" marR="84406" marT="42203" marB="42203" anchor="b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77243067"/>
                  </a:ext>
                </a:extLst>
              </a:tr>
              <a:tr h="229480">
                <a:tc>
                  <a:txBody>
                    <a:bodyPr/>
                    <a:lstStyle/>
                    <a:p>
                      <a:pPr marL="0" marR="0" lvl="3" indent="0" algn="l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Um para </a:t>
                      </a:r>
                      <a:r>
                        <a:rPr lang="en-US" sz="1800" kern="1200" dirty="0" err="1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muitos</a:t>
                      </a:r>
                      <a:endParaRPr lang="en-US" sz="1800" kern="1200" dirty="0">
                        <a:solidFill>
                          <a:srgbClr val="000000"/>
                        </a:solidFill>
                        <a:latin typeface="+mj-lt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marL="84406" marR="84406" marT="42203" marB="42203" anchor="b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3" indent="0" algn="ctr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0..1 OU 1</a:t>
                      </a:r>
                    </a:p>
                  </a:txBody>
                  <a:tcPr marL="84406" marR="84406" marT="42203" marB="42203" anchor="b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3" indent="0" algn="ctr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* OU 1..* OU 0..*</a:t>
                      </a:r>
                    </a:p>
                  </a:txBody>
                  <a:tcPr marL="84406" marR="84406" marT="42203" marB="42203" anchor="b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15263280"/>
                  </a:ext>
                </a:extLst>
              </a:tr>
              <a:tr h="229480">
                <a:tc>
                  <a:txBody>
                    <a:bodyPr/>
                    <a:lstStyle/>
                    <a:p>
                      <a:pPr marL="0" marR="0" lvl="3" indent="0" algn="l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kern="1200" dirty="0" err="1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Muitos</a:t>
                      </a:r>
                      <a:r>
                        <a:rPr lang="en-US" sz="1800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para </a:t>
                      </a:r>
                      <a:r>
                        <a:rPr lang="en-US" sz="1800" kern="1200" dirty="0" err="1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muitos</a:t>
                      </a:r>
                      <a:endParaRPr lang="en-US" sz="1800" kern="1200" dirty="0">
                        <a:solidFill>
                          <a:srgbClr val="000000"/>
                        </a:solidFill>
                        <a:latin typeface="+mj-lt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marL="84406" marR="84406" marT="42203" marB="42203" anchor="b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3" indent="0" algn="ctr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* OU 1..* OU 0..*</a:t>
                      </a:r>
                    </a:p>
                  </a:txBody>
                  <a:tcPr marL="84406" marR="84406" marT="42203" marB="42203" anchor="b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3" indent="0" algn="ctr" defTabSz="914400" rtl="0" eaLnBrk="1" fontAlgn="base" latinLnBrk="0" hangingPunct="1">
                        <a:lnSpc>
                          <a:spcPct val="93000"/>
                        </a:lnSpc>
                        <a:spcBef>
                          <a:spcPts val="475"/>
                        </a:spcBef>
                        <a:spcAft>
                          <a:spcPct val="0"/>
                        </a:spcAft>
                        <a:buClrTx/>
                        <a:buSzPct val="120000"/>
                        <a:buFontTx/>
                        <a:buNone/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en-US" sz="1800" kern="1200" dirty="0">
                          <a:solidFill>
                            <a:srgbClr val="000000"/>
                          </a:solidFill>
                          <a:latin typeface="+mj-lt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* OU 1..* OU 0..*</a:t>
                      </a:r>
                    </a:p>
                  </a:txBody>
                  <a:tcPr marL="84406" marR="84406" marT="42203" marB="42203" anchor="b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87378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8464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Tipos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22</a:t>
            </a:fld>
            <a:endParaRPr lang="pt-BR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3754180" y="2708920"/>
            <a:ext cx="1620000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Gerente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830871" y="2708920"/>
            <a:ext cx="1620000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Departamento</a:t>
            </a:r>
          </a:p>
        </p:txBody>
      </p:sp>
      <p:cxnSp>
        <p:nvCxnSpPr>
          <p:cNvPr id="9" name="AutoShape 6"/>
          <p:cNvCxnSpPr>
            <a:cxnSpLocks noChangeShapeType="1"/>
            <a:stCxn id="7" idx="3"/>
            <a:endCxn id="8" idx="1"/>
          </p:cNvCxnSpPr>
          <p:nvPr/>
        </p:nvCxnSpPr>
        <p:spPr bwMode="auto">
          <a:xfrm>
            <a:off x="5374180" y="3120028"/>
            <a:ext cx="1456691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5485346" y="3192581"/>
            <a:ext cx="28886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1</a:t>
            </a: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6380054" y="3208459"/>
            <a:ext cx="49244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0..1</a:t>
            </a: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3754180" y="3894088"/>
            <a:ext cx="1620000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Empregado</a:t>
            </a:r>
          </a:p>
        </p:txBody>
      </p:sp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6830871" y="3894088"/>
            <a:ext cx="1620000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  <a:ea typeface="ヒラギノ角ゴ Pro W3" pitchFamily="124" charset="-128"/>
              </a:rPr>
              <a:t>Departamento</a:t>
            </a:r>
          </a:p>
        </p:txBody>
      </p:sp>
      <p:cxnSp>
        <p:nvCxnSpPr>
          <p:cNvPr id="15" name="AutoShape 6"/>
          <p:cNvCxnSpPr>
            <a:cxnSpLocks noChangeShapeType="1"/>
            <a:stCxn id="13" idx="3"/>
            <a:endCxn id="14" idx="1"/>
          </p:cNvCxnSpPr>
          <p:nvPr/>
        </p:nvCxnSpPr>
        <p:spPr bwMode="auto">
          <a:xfrm>
            <a:off x="5374180" y="4305196"/>
            <a:ext cx="1456691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Text Box 9"/>
          <p:cNvSpPr txBox="1">
            <a:spLocks noChangeArrowheads="1"/>
          </p:cNvSpPr>
          <p:nvPr/>
        </p:nvSpPr>
        <p:spPr bwMode="auto">
          <a:xfrm>
            <a:off x="5384357" y="4377749"/>
            <a:ext cx="49084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0..*</a:t>
            </a:r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6481845" y="4393627"/>
            <a:ext cx="28886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1</a:t>
            </a:r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3754180" y="5065212"/>
            <a:ext cx="1620000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  <a:ea typeface="ヒラギノ角ゴ Pro W3" pitchFamily="124" charset="-128"/>
              </a:rPr>
              <a:t>Empregado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6830871" y="5065212"/>
            <a:ext cx="1620000" cy="8222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Projeto</a:t>
            </a:r>
          </a:p>
        </p:txBody>
      </p:sp>
      <p:cxnSp>
        <p:nvCxnSpPr>
          <p:cNvPr id="21" name="AutoShape 6"/>
          <p:cNvCxnSpPr>
            <a:cxnSpLocks noChangeShapeType="1"/>
            <a:stCxn id="19" idx="3"/>
            <a:endCxn id="20" idx="1"/>
          </p:cNvCxnSpPr>
          <p:nvPr/>
        </p:nvCxnSpPr>
        <p:spPr bwMode="auto">
          <a:xfrm>
            <a:off x="5374180" y="5476320"/>
            <a:ext cx="1456691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Text Box 9"/>
          <p:cNvSpPr txBox="1">
            <a:spLocks noChangeArrowheads="1"/>
          </p:cNvSpPr>
          <p:nvPr/>
        </p:nvSpPr>
        <p:spPr bwMode="auto">
          <a:xfrm>
            <a:off x="5384357" y="5548873"/>
            <a:ext cx="49084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0..*</a:t>
            </a: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6380856" y="5564751"/>
            <a:ext cx="49084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1..*</a:t>
            </a:r>
          </a:p>
        </p:txBody>
      </p:sp>
      <p:sp>
        <p:nvSpPr>
          <p:cNvPr id="26" name="Text Box 21"/>
          <p:cNvSpPr txBox="1">
            <a:spLocks noChangeArrowheads="1"/>
          </p:cNvSpPr>
          <p:nvPr/>
        </p:nvSpPr>
        <p:spPr bwMode="auto">
          <a:xfrm>
            <a:off x="1035011" y="2874961"/>
            <a:ext cx="1690271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 b="1" dirty="0">
                <a:solidFill>
                  <a:srgbClr val="000000"/>
                </a:solidFill>
                <a:latin typeface="+mj-lt"/>
                <a:ea typeface="ヒラギノ角ゴ Pro W3" pitchFamily="124" charset="-128"/>
              </a:rPr>
              <a:t>Um para um</a:t>
            </a:r>
          </a:p>
        </p:txBody>
      </p:sp>
      <p:sp>
        <p:nvSpPr>
          <p:cNvPr id="27" name="Text Box 22"/>
          <p:cNvSpPr txBox="1">
            <a:spLocks noChangeArrowheads="1"/>
          </p:cNvSpPr>
          <p:nvPr/>
        </p:nvSpPr>
        <p:spPr bwMode="auto">
          <a:xfrm>
            <a:off x="863297" y="4051295"/>
            <a:ext cx="2128083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pt-BR"/>
            </a:defPPr>
            <a:lvl1pPr algn="r" defTabSz="844083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+mj-lt"/>
                <a:ea typeface="ヒラギノ角ゴ Pro W3" pitchFamily="124" charset="-128"/>
              </a:defRPr>
            </a:lvl1pPr>
          </a:lstStyle>
          <a:p>
            <a:r>
              <a:rPr lang="pt-BR" dirty="0"/>
              <a:t>Um para muitos</a:t>
            </a:r>
          </a:p>
        </p:txBody>
      </p:sp>
      <p:sp>
        <p:nvSpPr>
          <p:cNvPr id="28" name="Text Box 23"/>
          <p:cNvSpPr txBox="1">
            <a:spLocks noChangeArrowheads="1"/>
          </p:cNvSpPr>
          <p:nvPr/>
        </p:nvSpPr>
        <p:spPr bwMode="auto">
          <a:xfrm>
            <a:off x="683568" y="5243894"/>
            <a:ext cx="2546659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defPPr>
              <a:defRPr lang="pt-BR"/>
            </a:defPPr>
            <a:lvl1pPr algn="r" defTabSz="844083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+mj-lt"/>
                <a:ea typeface="ヒラギノ角ゴ Pro W3" pitchFamily="124" charset="-128"/>
              </a:defRPr>
            </a:lvl1pPr>
          </a:lstStyle>
          <a:p>
            <a:r>
              <a:rPr lang="pt-BR" dirty="0"/>
              <a:t>Muitos para muitos</a:t>
            </a:r>
          </a:p>
        </p:txBody>
      </p:sp>
    </p:spTree>
    <p:extLst>
      <p:ext uri="{BB962C8B-B14F-4D97-AF65-F5344CB8AC3E}">
        <p14:creationId xmlns:p14="http://schemas.microsoft.com/office/powerpoint/2010/main" val="30196270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Direção de leitura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Indica como a associação deve ser lida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Representada por um pequeno triângulo posicionado próximo a um dos lados do nome da associação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23</a:t>
            </a:fld>
            <a:endParaRPr lang="pt-BR"/>
          </a:p>
        </p:txBody>
      </p:sp>
      <p:sp>
        <p:nvSpPr>
          <p:cNvPr id="34" name="Rectangle 4"/>
          <p:cNvSpPr>
            <a:spLocks noChangeArrowheads="1"/>
          </p:cNvSpPr>
          <p:nvPr/>
        </p:nvSpPr>
        <p:spPr bwMode="auto">
          <a:xfrm>
            <a:off x="1599885" y="4289701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Empresa</a:t>
            </a:r>
          </a:p>
        </p:txBody>
      </p:sp>
      <p:sp>
        <p:nvSpPr>
          <p:cNvPr id="35" name="Rectangle 5"/>
          <p:cNvSpPr>
            <a:spLocks noChangeArrowheads="1"/>
          </p:cNvSpPr>
          <p:nvPr/>
        </p:nvSpPr>
        <p:spPr bwMode="auto">
          <a:xfrm>
            <a:off x="5436096" y="4289701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Pessoa</a:t>
            </a:r>
          </a:p>
        </p:txBody>
      </p:sp>
      <p:cxnSp>
        <p:nvCxnSpPr>
          <p:cNvPr id="36" name="AutoShape 6"/>
          <p:cNvCxnSpPr>
            <a:cxnSpLocks noChangeShapeType="1"/>
            <a:stCxn id="34" idx="3"/>
            <a:endCxn id="35" idx="1"/>
          </p:cNvCxnSpPr>
          <p:nvPr/>
        </p:nvCxnSpPr>
        <p:spPr bwMode="auto">
          <a:xfrm>
            <a:off x="3541520" y="4743238"/>
            <a:ext cx="1894576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Text Box 7"/>
          <p:cNvSpPr txBox="1">
            <a:spLocks noChangeArrowheads="1"/>
          </p:cNvSpPr>
          <p:nvPr/>
        </p:nvSpPr>
        <p:spPr bwMode="auto">
          <a:xfrm>
            <a:off x="3757581" y="4348235"/>
            <a:ext cx="1462454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emprega</a:t>
            </a:r>
          </a:p>
        </p:txBody>
      </p:sp>
      <p:sp>
        <p:nvSpPr>
          <p:cNvPr id="40" name="AutoShape 11"/>
          <p:cNvSpPr>
            <a:spLocks noChangeArrowheads="1"/>
          </p:cNvSpPr>
          <p:nvPr/>
        </p:nvSpPr>
        <p:spPr bwMode="auto">
          <a:xfrm rot="5400000">
            <a:off x="4915708" y="4456638"/>
            <a:ext cx="216000" cy="252000"/>
          </a:xfrm>
          <a:prstGeom prst="triangle">
            <a:avLst>
              <a:gd name="adj" fmla="val 50000"/>
            </a:avLst>
          </a:prstGeom>
          <a:solidFill>
            <a:schemeClr val="bg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5672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Papéis (roles)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Função que o objeto desempenha na associação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Pode-se nomear uma associação e ler o nome em ambas as direções ou definir o nome da associação para cada direção da associação</a:t>
            </a:r>
            <a:endParaRPr lang="en-US" altLang="pt-BR" dirty="0"/>
          </a:p>
          <a:p>
            <a:pPr lvl="1">
              <a:tabLst>
                <a:tab pos="0" algn="l"/>
              </a:tabLst>
            </a:pPr>
            <a:endParaRPr lang="pt-BR" alt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24</a:t>
            </a:fld>
            <a:endParaRPr lang="pt-BR"/>
          </a:p>
        </p:txBody>
      </p:sp>
      <p:sp>
        <p:nvSpPr>
          <p:cNvPr id="34" name="Rectangle 4"/>
          <p:cNvSpPr>
            <a:spLocks noChangeArrowheads="1"/>
          </p:cNvSpPr>
          <p:nvPr/>
        </p:nvSpPr>
        <p:spPr bwMode="auto">
          <a:xfrm>
            <a:off x="1187624" y="4289701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Empresa</a:t>
            </a:r>
          </a:p>
        </p:txBody>
      </p:sp>
      <p:sp>
        <p:nvSpPr>
          <p:cNvPr id="35" name="Rectangle 5"/>
          <p:cNvSpPr>
            <a:spLocks noChangeArrowheads="1"/>
          </p:cNvSpPr>
          <p:nvPr/>
        </p:nvSpPr>
        <p:spPr bwMode="auto">
          <a:xfrm>
            <a:off x="6014741" y="4289701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Pessoa</a:t>
            </a:r>
          </a:p>
        </p:txBody>
      </p:sp>
      <p:cxnSp>
        <p:nvCxnSpPr>
          <p:cNvPr id="36" name="AutoShape 6"/>
          <p:cNvCxnSpPr>
            <a:cxnSpLocks noChangeShapeType="1"/>
            <a:stCxn id="34" idx="3"/>
            <a:endCxn id="35" idx="1"/>
          </p:cNvCxnSpPr>
          <p:nvPr/>
        </p:nvCxnSpPr>
        <p:spPr bwMode="auto">
          <a:xfrm>
            <a:off x="3129259" y="4743238"/>
            <a:ext cx="2885482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Text Box 7"/>
          <p:cNvSpPr txBox="1">
            <a:spLocks noChangeArrowheads="1"/>
          </p:cNvSpPr>
          <p:nvPr/>
        </p:nvSpPr>
        <p:spPr bwMode="auto">
          <a:xfrm>
            <a:off x="3879441" y="4348235"/>
            <a:ext cx="1052599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emprega</a:t>
            </a:r>
          </a:p>
        </p:txBody>
      </p:sp>
      <p:sp>
        <p:nvSpPr>
          <p:cNvPr id="40" name="AutoShape 11"/>
          <p:cNvSpPr>
            <a:spLocks noChangeArrowheads="1"/>
          </p:cNvSpPr>
          <p:nvPr/>
        </p:nvSpPr>
        <p:spPr bwMode="auto">
          <a:xfrm rot="5400000">
            <a:off x="4843700" y="4456638"/>
            <a:ext cx="216000" cy="252000"/>
          </a:xfrm>
          <a:prstGeom prst="triangle">
            <a:avLst>
              <a:gd name="adj" fmla="val 50000"/>
            </a:avLst>
          </a:prstGeom>
          <a:solidFill>
            <a:schemeClr val="bg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</a:endParaRPr>
          </a:p>
        </p:txBody>
      </p:sp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3203848" y="4730076"/>
            <a:ext cx="1052599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i="1" dirty="0">
                <a:solidFill>
                  <a:srgbClr val="000000"/>
                </a:solidFill>
                <a:latin typeface="+mj-lt"/>
              </a:rPr>
              <a:t>empregador</a:t>
            </a: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4961717" y="4730075"/>
            <a:ext cx="1052599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i="1" dirty="0">
                <a:solidFill>
                  <a:srgbClr val="000000"/>
                </a:solidFill>
                <a:latin typeface="+mj-lt"/>
              </a:rPr>
              <a:t>empregado</a:t>
            </a:r>
          </a:p>
        </p:txBody>
      </p:sp>
    </p:spTree>
    <p:extLst>
      <p:ext uri="{BB962C8B-B14F-4D97-AF65-F5344CB8AC3E}">
        <p14:creationId xmlns:p14="http://schemas.microsoft.com/office/powerpoint/2010/main" val="624487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“Regras” de nomeação</a:t>
            </a:r>
          </a:p>
          <a:p>
            <a:pPr lvl="1"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Sempre que o nome da associação não for fácil de inferir, é recomendável representar papéis ou nome da associação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Evita interpretações erradas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Aumenta a legibilidade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9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95000"/>
              </a:lnSpc>
              <a:tabLst>
                <a:tab pos="0" algn="l"/>
              </a:tabLst>
            </a:pPr>
            <a:endParaRPr lang="pt-BR" altLang="pt-BR" dirty="0"/>
          </a:p>
          <a:p>
            <a:pPr lvl="1"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O nome da associação deve ser simples e exprimir significado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Nomes vagos ou óbvios não devem ser utilizados para associações e papéis</a:t>
            </a:r>
          </a:p>
          <a:p>
            <a:pPr lvl="3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Evitar sobrecarregar o diagrama</a:t>
            </a:r>
            <a:endParaRPr lang="en-US" altLang="pt-BR" i="0" dirty="0"/>
          </a:p>
          <a:p>
            <a:pPr lvl="1">
              <a:tabLst>
                <a:tab pos="0" algn="l"/>
              </a:tabLst>
            </a:pPr>
            <a:endParaRPr lang="pt-BR" alt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876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Diferentes associações entre classes</a:t>
            </a:r>
            <a:endParaRPr lang="pt-BR" altLang="pt-BR" i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26</a:t>
            </a:fld>
            <a:endParaRPr lang="pt-BR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272906" y="3789040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Empregado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5006629" y="3789040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>
                <a:solidFill>
                  <a:srgbClr val="000000"/>
                </a:solidFill>
                <a:latin typeface="+mj-lt"/>
              </a:rPr>
              <a:t>Departamento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3990854" y="2924944"/>
            <a:ext cx="866712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1600" dirty="0">
                <a:solidFill>
                  <a:srgbClr val="000000"/>
                </a:solidFill>
                <a:latin typeface="+mj-lt"/>
                <a:ea typeface="ヒラギノ角ゴ Pro W3" pitchFamily="124" charset="-128"/>
              </a:rPr>
              <a:t>trabalha</a:t>
            </a: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5772286" y="4711452"/>
            <a:ext cx="184731" cy="490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 i="1">
              <a:solidFill>
                <a:srgbClr val="000000"/>
              </a:solidFill>
              <a:latin typeface="+mj-lt"/>
            </a:endParaRPr>
          </a:p>
        </p:txBody>
      </p:sp>
      <p:cxnSp>
        <p:nvCxnSpPr>
          <p:cNvPr id="11" name="AutoShape 8"/>
          <p:cNvCxnSpPr>
            <a:cxnSpLocks noChangeShapeType="1"/>
            <a:stCxn id="6" idx="0"/>
            <a:endCxn id="7" idx="0"/>
          </p:cNvCxnSpPr>
          <p:nvPr/>
        </p:nvCxnSpPr>
        <p:spPr bwMode="auto">
          <a:xfrm rot="5400000" flipH="1" flipV="1">
            <a:off x="4610585" y="2422179"/>
            <a:ext cx="12700" cy="2733723"/>
          </a:xfrm>
          <a:prstGeom prst="bentConnector3">
            <a:avLst>
              <a:gd name="adj1" fmla="val 4381134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AutoShape 9"/>
          <p:cNvSpPr>
            <a:spLocks noChangeArrowheads="1"/>
          </p:cNvSpPr>
          <p:nvPr/>
        </p:nvSpPr>
        <p:spPr bwMode="auto">
          <a:xfrm rot="5400000">
            <a:off x="4838298" y="2950614"/>
            <a:ext cx="260838" cy="287215"/>
          </a:xfrm>
          <a:prstGeom prst="triangle">
            <a:avLst>
              <a:gd name="adj" fmla="val 50000"/>
            </a:avLst>
          </a:prstGeom>
          <a:solidFill>
            <a:schemeClr val="bg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  <a:latin typeface="+mj-lt"/>
            </a:endParaRPr>
          </a:p>
        </p:txBody>
      </p:sp>
      <p:cxnSp>
        <p:nvCxnSpPr>
          <p:cNvPr id="13" name="AutoShape 10"/>
          <p:cNvCxnSpPr>
            <a:cxnSpLocks noChangeShapeType="1"/>
            <a:stCxn id="6" idx="2"/>
            <a:endCxn id="7" idx="2"/>
          </p:cNvCxnSpPr>
          <p:nvPr/>
        </p:nvCxnSpPr>
        <p:spPr bwMode="auto">
          <a:xfrm rot="16200000" flipH="1">
            <a:off x="4610585" y="3329252"/>
            <a:ext cx="12700" cy="2733723"/>
          </a:xfrm>
          <a:prstGeom prst="bentConnector3">
            <a:avLst>
              <a:gd name="adj1" fmla="val 1800000"/>
            </a:avLst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3254037" y="4935225"/>
            <a:ext cx="81336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i="1" dirty="0">
                <a:solidFill>
                  <a:srgbClr val="000000"/>
                </a:solidFill>
                <a:latin typeface="+mj-lt"/>
              </a:rPr>
              <a:t>gerente</a:t>
            </a:r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2936544" y="4797152"/>
            <a:ext cx="28886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1</a:t>
            </a: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6003091" y="4794766"/>
            <a:ext cx="49244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0..1</a:t>
            </a: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3250276" y="2996952"/>
            <a:ext cx="28725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*</a:t>
            </a:r>
          </a:p>
        </p:txBody>
      </p:sp>
      <p:sp>
        <p:nvSpPr>
          <p:cNvPr id="18" name="Text Box 15"/>
          <p:cNvSpPr txBox="1">
            <a:spLocks noChangeArrowheads="1"/>
          </p:cNvSpPr>
          <p:nvPr/>
        </p:nvSpPr>
        <p:spPr bwMode="auto">
          <a:xfrm>
            <a:off x="5715833" y="3010141"/>
            <a:ext cx="28725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>
                <a:solidFill>
                  <a:srgbClr val="000000"/>
                </a:solidFill>
                <a:latin typeface="+mj-lt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4375320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Agregação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Diferença entre agregação e associação é puramente semântica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São maneiras de definir que um objeto de uma classe é parte de um objeto de outra classe</a:t>
            </a:r>
          </a:p>
          <a:p>
            <a:pPr>
              <a:tabLst>
                <a:tab pos="0" algn="l"/>
              </a:tabLst>
            </a:pPr>
            <a:endParaRPr lang="pt-BR" altLang="pt-BR" dirty="0"/>
          </a:p>
          <a:p>
            <a:pPr>
              <a:tabLst>
                <a:tab pos="0" algn="l"/>
              </a:tabLst>
            </a:pPr>
            <a:r>
              <a:rPr lang="pt-BR" altLang="pt-BR" dirty="0"/>
              <a:t>Parte pode existir sem o todo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27</a:t>
            </a:fld>
            <a:endParaRPr lang="pt-BR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187624" y="4289701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Curso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14741" y="4289701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Módulo</a:t>
            </a:r>
          </a:p>
        </p:txBody>
      </p:sp>
      <p:cxnSp>
        <p:nvCxnSpPr>
          <p:cNvPr id="8" name="AutoShape 6"/>
          <p:cNvCxnSpPr>
            <a:cxnSpLocks noChangeShapeType="1"/>
            <a:stCxn id="6" idx="3"/>
            <a:endCxn id="7" idx="1"/>
          </p:cNvCxnSpPr>
          <p:nvPr/>
        </p:nvCxnSpPr>
        <p:spPr bwMode="auto">
          <a:xfrm>
            <a:off x="3129259" y="4743238"/>
            <a:ext cx="2885482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4167473" y="4348235"/>
            <a:ext cx="1052599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é parte de</a:t>
            </a:r>
          </a:p>
        </p:txBody>
      </p:sp>
      <p:sp>
        <p:nvSpPr>
          <p:cNvPr id="10" name="AutoShape 11"/>
          <p:cNvSpPr>
            <a:spLocks noChangeArrowheads="1"/>
          </p:cNvSpPr>
          <p:nvPr/>
        </p:nvSpPr>
        <p:spPr bwMode="auto">
          <a:xfrm rot="16200000" flipH="1">
            <a:off x="3975378" y="4440738"/>
            <a:ext cx="216000" cy="252000"/>
          </a:xfrm>
          <a:prstGeom prst="triangle">
            <a:avLst>
              <a:gd name="adj" fmla="val 50000"/>
            </a:avLst>
          </a:prstGeom>
          <a:solidFill>
            <a:schemeClr val="bg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</a:endParaRP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3131840" y="4599238"/>
            <a:ext cx="288000" cy="288000"/>
          </a:xfrm>
          <a:prstGeom prst="diamond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</a:endParaRPr>
          </a:p>
        </p:txBody>
      </p:sp>
      <p:sp>
        <p:nvSpPr>
          <p:cNvPr id="14" name="Text Box 21"/>
          <p:cNvSpPr txBox="1">
            <a:spLocks noChangeArrowheads="1"/>
          </p:cNvSpPr>
          <p:nvPr/>
        </p:nvSpPr>
        <p:spPr bwMode="auto">
          <a:xfrm>
            <a:off x="1771444" y="5502653"/>
            <a:ext cx="773994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 b="1" dirty="0">
                <a:solidFill>
                  <a:srgbClr val="000000"/>
                </a:solidFill>
                <a:latin typeface="+mj-lt"/>
                <a:ea typeface="ヒラギノ角ゴ Pro W3" pitchFamily="124" charset="-128"/>
              </a:rPr>
              <a:t>Todo</a:t>
            </a:r>
          </a:p>
        </p:txBody>
      </p:sp>
      <p:sp>
        <p:nvSpPr>
          <p:cNvPr id="15" name="Text Box 21"/>
          <p:cNvSpPr txBox="1">
            <a:spLocks noChangeArrowheads="1"/>
          </p:cNvSpPr>
          <p:nvPr/>
        </p:nvSpPr>
        <p:spPr bwMode="auto">
          <a:xfrm>
            <a:off x="6573490" y="5502653"/>
            <a:ext cx="824136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 b="1" dirty="0">
                <a:solidFill>
                  <a:srgbClr val="000000"/>
                </a:solidFill>
                <a:latin typeface="+mj-lt"/>
                <a:ea typeface="ヒラギノ角ゴ Pro W3" pitchFamily="124" charset="-128"/>
              </a:rPr>
              <a:t>Parte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3145056" y="4865213"/>
            <a:ext cx="49084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1..*</a:t>
            </a:r>
          </a:p>
        </p:txBody>
      </p:sp>
      <p:sp>
        <p:nvSpPr>
          <p:cNvPr id="17" name="Text Box 13"/>
          <p:cNvSpPr txBox="1">
            <a:spLocks noChangeArrowheads="1"/>
          </p:cNvSpPr>
          <p:nvPr/>
        </p:nvSpPr>
        <p:spPr bwMode="auto">
          <a:xfrm>
            <a:off x="5524866" y="4864405"/>
            <a:ext cx="49084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6..*</a:t>
            </a:r>
          </a:p>
        </p:txBody>
      </p:sp>
      <p:cxnSp>
        <p:nvCxnSpPr>
          <p:cNvPr id="18" name="Conector de seta reta 5"/>
          <p:cNvCxnSpPr>
            <a:stCxn id="19" idx="0"/>
          </p:cNvCxnSpPr>
          <p:nvPr/>
        </p:nvCxnSpPr>
        <p:spPr>
          <a:xfrm flipV="1">
            <a:off x="3275856" y="5337288"/>
            <a:ext cx="0" cy="684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tângulo 6"/>
          <p:cNvSpPr>
            <a:spLocks noChangeArrowheads="1"/>
          </p:cNvSpPr>
          <p:nvPr/>
        </p:nvSpPr>
        <p:spPr bwMode="auto">
          <a:xfrm>
            <a:off x="2156703" y="6021288"/>
            <a:ext cx="2238305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  <a:extLst/>
        </p:spPr>
        <p:txBody>
          <a:bodyPr wrap="none">
            <a:spAutoFit/>
          </a:bodyPr>
          <a:lstStyle/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  <a:ea typeface="ヒラギノ角ゴ Pro W3" pitchFamily="124" charset="-128"/>
              </a:rPr>
              <a:t>Agregação fica no “todo”</a:t>
            </a:r>
          </a:p>
        </p:txBody>
      </p:sp>
    </p:spTree>
    <p:extLst>
      <p:ext uri="{BB962C8B-B14F-4D97-AF65-F5344CB8AC3E}">
        <p14:creationId xmlns:p14="http://schemas.microsoft.com/office/powerpoint/2010/main" val="17847394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Agregação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São assimétricas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Se um objeto A é parte de um objeto B, então o objeto B não pode se parte do objeto A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Propagam comportamento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Comportamento que se aplica a um todo automaticamente se aplica às suas partes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52934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Agregação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Como verificar uma agregação?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A associação entre duas classes X e Y provavelmente é uma agregação se for respondido sim para as perguntas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X tem um ou mais Y?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Y é parte de X?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8391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Introdução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pt-BR" altLang="pt-BR" dirty="0"/>
              <a:t>Aspecto estrutural estático</a:t>
            </a:r>
          </a:p>
          <a:p>
            <a:pPr lvl="1"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Descreve estrutura interna do sistema</a:t>
            </a:r>
          </a:p>
          <a:p>
            <a:pPr lvl="1"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Estático: Não apresenta como objetos interagem</a:t>
            </a:r>
          </a:p>
          <a:p>
            <a:pPr lvl="1"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Estrutural: Estrutura das classes de objetos e relações entre elas são representadas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altLang="pt-BR" dirty="0"/>
              <a:t>Aspecto dinâmico</a:t>
            </a:r>
          </a:p>
          <a:p>
            <a:pPr lvl="1"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Descreve a troca de mensagens entre objetos e sua reação a eventos que ocorrem no sistema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14548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Composição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O todo possui fortemente suas partes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Se o todo é copiado ou removido, suas partes são copiadas e removidas com ele </a:t>
            </a:r>
            <a:r>
              <a:rPr lang="pt-BR" altLang="pt-BR" dirty="0">
                <a:sym typeface="Wingdings" panose="05000000000000000000" pitchFamily="2" charset="2"/>
              </a:rPr>
              <a:t> </a:t>
            </a:r>
            <a:r>
              <a:rPr lang="pt-BR" altLang="pt-BR" dirty="0"/>
              <a:t>Parte não pode existir sem o todo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A cardinalidade do todo deve ser 1 ou 0..1 e uma parte não pode existir em outros relacionamentos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30</a:t>
            </a:fld>
            <a:endParaRPr lang="pt-BR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187624" y="4778719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Curso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14741" y="4778719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Módulo</a:t>
            </a:r>
          </a:p>
        </p:txBody>
      </p:sp>
      <p:cxnSp>
        <p:nvCxnSpPr>
          <p:cNvPr id="8" name="AutoShape 6"/>
          <p:cNvCxnSpPr>
            <a:cxnSpLocks noChangeShapeType="1"/>
            <a:stCxn id="6" idx="3"/>
            <a:endCxn id="7" idx="1"/>
          </p:cNvCxnSpPr>
          <p:nvPr/>
        </p:nvCxnSpPr>
        <p:spPr bwMode="auto">
          <a:xfrm>
            <a:off x="3129259" y="5232256"/>
            <a:ext cx="2885482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3131840" y="5088256"/>
            <a:ext cx="288000" cy="288000"/>
          </a:xfrm>
          <a:prstGeom prst="diamond">
            <a:avLst/>
          </a:prstGeom>
          <a:solidFill>
            <a:schemeClr val="tx1"/>
          </a:solidFill>
          <a:ln w="12700" cap="sq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 anchor="ctr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</a:endParaRPr>
          </a:p>
        </p:txBody>
      </p:sp>
      <p:sp>
        <p:nvSpPr>
          <p:cNvPr id="14" name="Text Box 21"/>
          <p:cNvSpPr txBox="1">
            <a:spLocks noChangeArrowheads="1"/>
          </p:cNvSpPr>
          <p:nvPr/>
        </p:nvSpPr>
        <p:spPr bwMode="auto">
          <a:xfrm>
            <a:off x="1771444" y="5991671"/>
            <a:ext cx="773994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 b="1" dirty="0">
                <a:solidFill>
                  <a:srgbClr val="000000"/>
                </a:solidFill>
                <a:latin typeface="+mj-lt"/>
                <a:ea typeface="ヒラギノ角ゴ Pro W3" pitchFamily="124" charset="-128"/>
              </a:rPr>
              <a:t>Todo</a:t>
            </a:r>
          </a:p>
        </p:txBody>
      </p:sp>
      <p:sp>
        <p:nvSpPr>
          <p:cNvPr id="15" name="Text Box 21"/>
          <p:cNvSpPr txBox="1">
            <a:spLocks noChangeArrowheads="1"/>
          </p:cNvSpPr>
          <p:nvPr/>
        </p:nvSpPr>
        <p:spPr bwMode="auto">
          <a:xfrm>
            <a:off x="6573490" y="5991671"/>
            <a:ext cx="824136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 b="1" dirty="0">
                <a:solidFill>
                  <a:srgbClr val="000000"/>
                </a:solidFill>
                <a:latin typeface="+mj-lt"/>
                <a:ea typeface="ヒラギノ角ゴ Pro W3" pitchFamily="124" charset="-128"/>
              </a:rPr>
              <a:t>Parte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3131840" y="5354231"/>
            <a:ext cx="28886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1</a:t>
            </a:r>
          </a:p>
        </p:txBody>
      </p:sp>
      <p:sp>
        <p:nvSpPr>
          <p:cNvPr id="17" name="Text Box 13"/>
          <p:cNvSpPr txBox="1">
            <a:spLocks noChangeArrowheads="1"/>
          </p:cNvSpPr>
          <p:nvPr/>
        </p:nvSpPr>
        <p:spPr bwMode="auto">
          <a:xfrm>
            <a:off x="5524866" y="5353423"/>
            <a:ext cx="49084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12370029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Classe de 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Utilizada quando a maneira na qual dois objetos estão associados é tão importante quanto os próprios objetos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Geralmente aparece quando é necessário manter informações sobre a associação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31</a:t>
            </a:fld>
            <a:endParaRPr lang="pt-BR"/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1187624" y="4167728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Empresa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6014741" y="4167728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Pessoa</a:t>
            </a:r>
          </a:p>
        </p:txBody>
      </p:sp>
      <p:cxnSp>
        <p:nvCxnSpPr>
          <p:cNvPr id="20" name="AutoShape 6"/>
          <p:cNvCxnSpPr>
            <a:cxnSpLocks noChangeShapeType="1"/>
            <a:stCxn id="18" idx="3"/>
            <a:endCxn id="19" idx="1"/>
          </p:cNvCxnSpPr>
          <p:nvPr/>
        </p:nvCxnSpPr>
        <p:spPr bwMode="auto">
          <a:xfrm>
            <a:off x="3129259" y="4621265"/>
            <a:ext cx="2885482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Text Box 7"/>
          <p:cNvSpPr txBox="1">
            <a:spLocks noChangeArrowheads="1"/>
          </p:cNvSpPr>
          <p:nvPr/>
        </p:nvSpPr>
        <p:spPr bwMode="auto">
          <a:xfrm>
            <a:off x="3879441" y="4226262"/>
            <a:ext cx="1052599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emprega</a:t>
            </a:r>
          </a:p>
        </p:txBody>
      </p:sp>
      <p:sp>
        <p:nvSpPr>
          <p:cNvPr id="22" name="AutoShape 11"/>
          <p:cNvSpPr>
            <a:spLocks noChangeArrowheads="1"/>
          </p:cNvSpPr>
          <p:nvPr/>
        </p:nvSpPr>
        <p:spPr bwMode="auto">
          <a:xfrm rot="5400000">
            <a:off x="4843700" y="4334665"/>
            <a:ext cx="216000" cy="252000"/>
          </a:xfrm>
          <a:prstGeom prst="triangle">
            <a:avLst>
              <a:gd name="adj" fmla="val 50000"/>
            </a:avLst>
          </a:prstGeom>
          <a:solidFill>
            <a:schemeClr val="bg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</a:endParaRPr>
          </a:p>
        </p:txBody>
      </p:sp>
      <p:graphicFrame>
        <p:nvGraphicFramePr>
          <p:cNvPr id="25" name="Tabela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8336952"/>
              </p:ext>
            </p:extLst>
          </p:nvPr>
        </p:nvGraphicFramePr>
        <p:xfrm>
          <a:off x="3399623" y="5319856"/>
          <a:ext cx="2016225" cy="14935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16225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Emprego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salario</a:t>
                      </a:r>
                    </a:p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dataContratacao</a:t>
                      </a:r>
                      <a:endParaRPr lang="pt-BR" altLang="pt-BR" sz="2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  <p:cxnSp>
        <p:nvCxnSpPr>
          <p:cNvPr id="26" name="AutoShape 6"/>
          <p:cNvCxnSpPr>
            <a:cxnSpLocks noChangeShapeType="1"/>
            <a:stCxn id="25" idx="0"/>
            <a:endCxn id="21" idx="2"/>
          </p:cNvCxnSpPr>
          <p:nvPr/>
        </p:nvCxnSpPr>
        <p:spPr bwMode="auto">
          <a:xfrm flipH="1" flipV="1">
            <a:off x="4405741" y="4705443"/>
            <a:ext cx="1994" cy="614413"/>
          </a:xfrm>
          <a:prstGeom prst="straightConnector1">
            <a:avLst/>
          </a:prstGeom>
          <a:noFill/>
          <a:ln w="9525">
            <a:solidFill>
              <a:srgbClr val="0000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674525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Classe de 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sz="2300" dirty="0"/>
              <a:t>Não se deve nomear a linha de associação da classe associativa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sz="2300" dirty="0"/>
              <a:t>O nome da classe deve ser suficiente para expressar seu significado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sz="2300" dirty="0"/>
              <a:t>Papéis podem ser utilizados para aumentar significado da associação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32</a:t>
            </a:fld>
            <a:endParaRPr lang="pt-BR"/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1187624" y="4167728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Empresa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6014741" y="4167728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Pessoa</a:t>
            </a:r>
          </a:p>
        </p:txBody>
      </p:sp>
      <p:cxnSp>
        <p:nvCxnSpPr>
          <p:cNvPr id="20" name="AutoShape 6"/>
          <p:cNvCxnSpPr>
            <a:cxnSpLocks noChangeShapeType="1"/>
            <a:stCxn id="18" idx="3"/>
            <a:endCxn id="19" idx="1"/>
          </p:cNvCxnSpPr>
          <p:nvPr/>
        </p:nvCxnSpPr>
        <p:spPr bwMode="auto">
          <a:xfrm>
            <a:off x="3129259" y="4621265"/>
            <a:ext cx="2885482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Text Box 7"/>
          <p:cNvSpPr txBox="1">
            <a:spLocks noChangeArrowheads="1"/>
          </p:cNvSpPr>
          <p:nvPr/>
        </p:nvSpPr>
        <p:spPr bwMode="auto">
          <a:xfrm>
            <a:off x="3879441" y="4226262"/>
            <a:ext cx="1052599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emprega</a:t>
            </a:r>
          </a:p>
        </p:txBody>
      </p:sp>
      <p:sp>
        <p:nvSpPr>
          <p:cNvPr id="22" name="AutoShape 11"/>
          <p:cNvSpPr>
            <a:spLocks noChangeArrowheads="1"/>
          </p:cNvSpPr>
          <p:nvPr/>
        </p:nvSpPr>
        <p:spPr bwMode="auto">
          <a:xfrm rot="5400000">
            <a:off x="4843700" y="4334665"/>
            <a:ext cx="216000" cy="252000"/>
          </a:xfrm>
          <a:prstGeom prst="triangle">
            <a:avLst>
              <a:gd name="adj" fmla="val 50000"/>
            </a:avLst>
          </a:prstGeom>
          <a:solidFill>
            <a:schemeClr val="bg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</a:endParaRPr>
          </a:p>
        </p:txBody>
      </p:sp>
      <p:graphicFrame>
        <p:nvGraphicFramePr>
          <p:cNvPr id="25" name="Tabela 24"/>
          <p:cNvGraphicFramePr>
            <a:graphicFrameLocks noGrp="1"/>
          </p:cNvGraphicFramePr>
          <p:nvPr>
            <p:extLst/>
          </p:nvPr>
        </p:nvGraphicFramePr>
        <p:xfrm>
          <a:off x="3399623" y="5319856"/>
          <a:ext cx="2016225" cy="14935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16225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Emprego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salario</a:t>
                      </a:r>
                    </a:p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dataContratacao</a:t>
                      </a:r>
                      <a:endParaRPr lang="pt-BR" altLang="pt-BR" sz="2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  <p:cxnSp>
        <p:nvCxnSpPr>
          <p:cNvPr id="26" name="AutoShape 6"/>
          <p:cNvCxnSpPr>
            <a:cxnSpLocks noChangeShapeType="1"/>
            <a:stCxn id="25" idx="0"/>
            <a:endCxn id="21" idx="2"/>
          </p:cNvCxnSpPr>
          <p:nvPr/>
        </p:nvCxnSpPr>
        <p:spPr bwMode="auto">
          <a:xfrm flipH="1" flipV="1">
            <a:off x="4405741" y="4705443"/>
            <a:ext cx="1994" cy="614413"/>
          </a:xfrm>
          <a:prstGeom prst="straightConnector1">
            <a:avLst/>
          </a:prstGeom>
          <a:noFill/>
          <a:ln w="9525">
            <a:solidFill>
              <a:srgbClr val="0000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0288895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Classe de associação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sz="2300" dirty="0"/>
              <a:t>Pode participar de outros relacionamentos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33</a:t>
            </a:fld>
            <a:endParaRPr lang="pt-BR"/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1187624" y="2492896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 err="1">
                <a:solidFill>
                  <a:srgbClr val="000000"/>
                </a:solidFill>
                <a:latin typeface="+mj-lt"/>
              </a:rPr>
              <a:t>Funcionario</a:t>
            </a:r>
            <a:endParaRPr lang="pt-BR" altLang="pt-BR" sz="2000" b="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6014741" y="2492896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 err="1">
                <a:solidFill>
                  <a:srgbClr val="000000"/>
                </a:solidFill>
                <a:latin typeface="+mj-lt"/>
              </a:rPr>
              <a:t>Automovel</a:t>
            </a:r>
            <a:endParaRPr lang="pt-BR" altLang="pt-BR" sz="2000" b="1" dirty="0">
              <a:solidFill>
                <a:srgbClr val="000000"/>
              </a:solidFill>
              <a:latin typeface="+mj-lt"/>
            </a:endParaRPr>
          </a:p>
        </p:txBody>
      </p:sp>
      <p:cxnSp>
        <p:nvCxnSpPr>
          <p:cNvPr id="20" name="AutoShape 6"/>
          <p:cNvCxnSpPr>
            <a:cxnSpLocks noChangeShapeType="1"/>
            <a:stCxn id="18" idx="3"/>
            <a:endCxn id="19" idx="1"/>
          </p:cNvCxnSpPr>
          <p:nvPr/>
        </p:nvCxnSpPr>
        <p:spPr bwMode="auto">
          <a:xfrm>
            <a:off x="3129259" y="2946433"/>
            <a:ext cx="2885482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" name="Text Box 7"/>
          <p:cNvSpPr txBox="1">
            <a:spLocks noChangeArrowheads="1"/>
          </p:cNvSpPr>
          <p:nvPr/>
        </p:nvSpPr>
        <p:spPr bwMode="auto">
          <a:xfrm>
            <a:off x="3879441" y="2551430"/>
            <a:ext cx="1052599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conserta</a:t>
            </a:r>
          </a:p>
        </p:txBody>
      </p:sp>
      <p:sp>
        <p:nvSpPr>
          <p:cNvPr id="22" name="AutoShape 11"/>
          <p:cNvSpPr>
            <a:spLocks noChangeArrowheads="1"/>
          </p:cNvSpPr>
          <p:nvPr/>
        </p:nvSpPr>
        <p:spPr bwMode="auto">
          <a:xfrm rot="5400000">
            <a:off x="4843700" y="2659833"/>
            <a:ext cx="216000" cy="252000"/>
          </a:xfrm>
          <a:prstGeom prst="triangle">
            <a:avLst>
              <a:gd name="adj" fmla="val 50000"/>
            </a:avLst>
          </a:prstGeom>
          <a:solidFill>
            <a:schemeClr val="bg2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r" defTabSz="844083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585">
              <a:solidFill>
                <a:srgbClr val="FFFFFF"/>
              </a:solidFill>
            </a:endParaRPr>
          </a:p>
        </p:txBody>
      </p:sp>
      <p:graphicFrame>
        <p:nvGraphicFramePr>
          <p:cNvPr id="25" name="Tabela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0213"/>
              </p:ext>
            </p:extLst>
          </p:nvPr>
        </p:nvGraphicFramePr>
        <p:xfrm>
          <a:off x="3399623" y="3645024"/>
          <a:ext cx="2016225" cy="14935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16225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Conserto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salario</a:t>
                      </a:r>
                    </a:p>
                    <a:p>
                      <a:pPr marL="0" algn="l" defTabSz="844083" rtl="0" eaLnBrk="0" fontAlgn="base" latinLnBrk="0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dataContratacao</a:t>
                      </a:r>
                      <a:endParaRPr lang="pt-BR" altLang="pt-BR" sz="2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  <p:cxnSp>
        <p:nvCxnSpPr>
          <p:cNvPr id="26" name="AutoShape 6"/>
          <p:cNvCxnSpPr>
            <a:cxnSpLocks noChangeShapeType="1"/>
            <a:stCxn id="25" idx="0"/>
            <a:endCxn id="21" idx="2"/>
          </p:cNvCxnSpPr>
          <p:nvPr/>
        </p:nvCxnSpPr>
        <p:spPr bwMode="auto">
          <a:xfrm flipH="1" flipV="1">
            <a:off x="4405741" y="3030611"/>
            <a:ext cx="1994" cy="614413"/>
          </a:xfrm>
          <a:prstGeom prst="straightConnector1">
            <a:avLst/>
          </a:prstGeom>
          <a:noFill/>
          <a:ln w="9525">
            <a:solidFill>
              <a:srgbClr val="000000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1187624" y="5505373"/>
            <a:ext cx="1941635" cy="9070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000" b="1" dirty="0">
                <a:solidFill>
                  <a:srgbClr val="000000"/>
                </a:solidFill>
                <a:latin typeface="+mj-lt"/>
              </a:rPr>
              <a:t>Especialidade</a:t>
            </a:r>
          </a:p>
        </p:txBody>
      </p:sp>
      <p:cxnSp>
        <p:nvCxnSpPr>
          <p:cNvPr id="14" name="AutoShape 6"/>
          <p:cNvCxnSpPr>
            <a:cxnSpLocks noChangeShapeType="1"/>
            <a:stCxn id="18" idx="2"/>
            <a:endCxn id="13" idx="0"/>
          </p:cNvCxnSpPr>
          <p:nvPr/>
        </p:nvCxnSpPr>
        <p:spPr bwMode="auto">
          <a:xfrm>
            <a:off x="2158442" y="3399970"/>
            <a:ext cx="0" cy="2105403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Text Box 7"/>
          <p:cNvSpPr txBox="1">
            <a:spLocks noChangeArrowheads="1"/>
          </p:cNvSpPr>
          <p:nvPr/>
        </p:nvSpPr>
        <p:spPr bwMode="auto">
          <a:xfrm>
            <a:off x="2980783" y="2931464"/>
            <a:ext cx="612663" cy="51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*</a:t>
            </a:r>
          </a:p>
        </p:txBody>
      </p:sp>
      <p:sp>
        <p:nvSpPr>
          <p:cNvPr id="23" name="Text Box 7"/>
          <p:cNvSpPr txBox="1">
            <a:spLocks noChangeArrowheads="1"/>
          </p:cNvSpPr>
          <p:nvPr/>
        </p:nvSpPr>
        <p:spPr bwMode="auto">
          <a:xfrm>
            <a:off x="5550554" y="2930322"/>
            <a:ext cx="612663" cy="51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*</a:t>
            </a:r>
          </a:p>
        </p:txBody>
      </p:sp>
      <p:sp>
        <p:nvSpPr>
          <p:cNvPr id="24" name="Text Box 7"/>
          <p:cNvSpPr txBox="1">
            <a:spLocks noChangeArrowheads="1"/>
          </p:cNvSpPr>
          <p:nvPr/>
        </p:nvSpPr>
        <p:spPr bwMode="auto">
          <a:xfrm>
            <a:off x="1665745" y="3360155"/>
            <a:ext cx="612663" cy="51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*</a:t>
            </a:r>
          </a:p>
        </p:txBody>
      </p:sp>
      <p:sp>
        <p:nvSpPr>
          <p:cNvPr id="27" name="Text Box 7"/>
          <p:cNvSpPr txBox="1">
            <a:spLocks noChangeArrowheads="1"/>
          </p:cNvSpPr>
          <p:nvPr/>
        </p:nvSpPr>
        <p:spPr bwMode="auto">
          <a:xfrm>
            <a:off x="1664607" y="5121719"/>
            <a:ext cx="612663" cy="51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*</a:t>
            </a:r>
          </a:p>
        </p:txBody>
      </p:sp>
      <p:sp>
        <p:nvSpPr>
          <p:cNvPr id="28" name="Text Box 7"/>
          <p:cNvSpPr txBox="1">
            <a:spLocks noChangeArrowheads="1"/>
          </p:cNvSpPr>
          <p:nvPr/>
        </p:nvSpPr>
        <p:spPr bwMode="auto">
          <a:xfrm>
            <a:off x="4271784" y="5121719"/>
            <a:ext cx="612663" cy="51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*</a:t>
            </a:r>
          </a:p>
        </p:txBody>
      </p:sp>
      <p:sp>
        <p:nvSpPr>
          <p:cNvPr id="29" name="Text Box 7"/>
          <p:cNvSpPr txBox="1">
            <a:spLocks noChangeArrowheads="1"/>
          </p:cNvSpPr>
          <p:nvPr/>
        </p:nvSpPr>
        <p:spPr bwMode="auto">
          <a:xfrm>
            <a:off x="2987824" y="5911029"/>
            <a:ext cx="612663" cy="516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1</a:t>
            </a:r>
          </a:p>
        </p:txBody>
      </p:sp>
      <p:cxnSp>
        <p:nvCxnSpPr>
          <p:cNvPr id="9" name="Conector Angulado 8"/>
          <p:cNvCxnSpPr>
            <a:stCxn id="13" idx="3"/>
            <a:endCxn id="25" idx="2"/>
          </p:cNvCxnSpPr>
          <p:nvPr/>
        </p:nvCxnSpPr>
        <p:spPr>
          <a:xfrm flipV="1">
            <a:off x="3129259" y="5138544"/>
            <a:ext cx="1278476" cy="820366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 Box 7"/>
          <p:cNvSpPr txBox="1">
            <a:spLocks noChangeArrowheads="1"/>
          </p:cNvSpPr>
          <p:nvPr/>
        </p:nvSpPr>
        <p:spPr bwMode="auto">
          <a:xfrm>
            <a:off x="3477812" y="5593514"/>
            <a:ext cx="1052599" cy="479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1pPr>
            <a:lvl2pPr marL="742950" indent="-28575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2pPr>
            <a:lvl3pPr marL="11430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3pPr>
            <a:lvl4pPr marL="16002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4pPr>
            <a:lvl5pPr marL="2057400" indent="-228600"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bg1"/>
                </a:solidFill>
                <a:latin typeface="Times New Roman" panose="02020603050405020304" pitchFamily="18" charset="0"/>
                <a:ea typeface="ヒラギノ角ゴ Pro W3" pitchFamily="124" charset="-128"/>
              </a:defRPr>
            </a:lvl9pPr>
          </a:lstStyle>
          <a:p>
            <a:pPr algn="ctr" defTabSz="84408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1600" dirty="0">
                <a:solidFill>
                  <a:srgbClr val="000000"/>
                </a:solidFill>
                <a:latin typeface="+mj-lt"/>
              </a:rPr>
              <a:t>utilizada</a:t>
            </a:r>
          </a:p>
        </p:txBody>
      </p:sp>
    </p:spTree>
    <p:extLst>
      <p:ext uri="{BB962C8B-B14F-4D97-AF65-F5344CB8AC3E}">
        <p14:creationId xmlns:p14="http://schemas.microsoft.com/office/powerpoint/2010/main" val="29021976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Modelagem de classes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91440" lvl="2" indent="-91440">
              <a:lnSpc>
                <a:spcPct val="105000"/>
              </a:lnSpc>
              <a:spcBef>
                <a:spcPts val="1300"/>
              </a:spcBef>
              <a:tabLst>
                <a:tab pos="0" algn="l"/>
              </a:tabLst>
            </a:pPr>
            <a:r>
              <a:rPr lang="pt-BR" altLang="pt-BR" sz="2400" i="0" dirty="0"/>
              <a:t>Análise dirigida a casos de uso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Identificação da estrutura dos conceitos relevantes ao domínio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A partir da descrição dos casos de uso, identificar as classes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sz="2200" i="0" dirty="0"/>
              <a:t>Uma classe só participa do sistema se, de alguma forma, ela participar do comportamento externo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sz="2200" i="0" dirty="0"/>
              <a:t>Destacar substantivos ou equivalentes dos requisitos do sistema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Remover sinônimos e descartar candidatos sobre os quais não é necessário manter informações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Renomear classes, caso necessário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46189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Modelagem de classes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91440" lvl="2" indent="-91440">
              <a:lnSpc>
                <a:spcPct val="105000"/>
              </a:lnSpc>
              <a:spcBef>
                <a:spcPts val="1300"/>
              </a:spcBef>
              <a:tabLst>
                <a:tab pos="0" algn="l"/>
              </a:tabLst>
            </a:pPr>
            <a:r>
              <a:rPr lang="pt-BR" altLang="pt-BR" sz="2400" i="0" dirty="0"/>
              <a:t>Análise dirigida a casos de uso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Vantagem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Simplicidade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Desvantagens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Descrição dos casos de uso deve estar completa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Estilo de escrita dos casos de uso </a:t>
            </a:r>
          </a:p>
          <a:p>
            <a:pPr lvl="3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Pode levar a muitas classes candidatas que não geram classes</a:t>
            </a:r>
          </a:p>
          <a:p>
            <a:pPr lvl="3">
              <a:lnSpc>
                <a:spcPct val="95000"/>
              </a:lnSpc>
              <a:tabLst>
                <a:tab pos="0" algn="l"/>
              </a:tabLst>
            </a:pPr>
            <a:r>
              <a:rPr lang="pt-BR" altLang="pt-BR" i="0" dirty="0"/>
              <a:t>Classes importantes podem ficar fora do sistema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35</a:t>
            </a:fld>
            <a:endParaRPr lang="pt-BR"/>
          </a:p>
        </p:txBody>
      </p:sp>
      <p:pic>
        <p:nvPicPr>
          <p:cNvPr id="6" name="Picture 2" descr="D:\Estudo\4. Doutorado\Imagens para slides\positivo-e-negativo-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73328" y="4869318"/>
            <a:ext cx="2184634" cy="15838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55412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Modelagem de classes</a:t>
            </a:r>
            <a:endParaRPr lang="pt-BR" dirty="0"/>
          </a:p>
        </p:txBody>
      </p:sp>
      <p:pic>
        <p:nvPicPr>
          <p:cNvPr id="6" name="classe">
            <a:hlinkClick r:id="" action="ppaction://media"/>
            <a:extLst>
              <a:ext uri="{FF2B5EF4-FFF2-40B4-BE49-F238E27FC236}">
                <a16:creationId xmlns:a16="http://schemas.microsoft.com/office/drawing/2014/main" id="{F0F15E2D-418B-4685-A19D-34BCC3479D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5175" y="1993900"/>
            <a:ext cx="7602538" cy="4276725"/>
          </a:xfrm>
        </p:spPr>
      </p:pic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430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E1DF0C-2A46-44A0-8F6F-5E98F90C6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Links interessantes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F67C42-A284-4035-B136-4D6149D29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>
                <a:hlinkClick r:id="rId2"/>
              </a:rPr>
              <a:t>Class</a:t>
            </a:r>
            <a:endParaRPr lang="pt-BR" dirty="0"/>
          </a:p>
          <a:p>
            <a:r>
              <a:rPr lang="pt-BR" dirty="0" err="1">
                <a:hlinkClick r:id="rId3"/>
              </a:rPr>
              <a:t>Attributes</a:t>
            </a:r>
            <a:endParaRPr lang="pt-BR" dirty="0"/>
          </a:p>
          <a:p>
            <a:r>
              <a:rPr lang="pt-BR" dirty="0" err="1">
                <a:hlinkClick r:id="rId4"/>
              </a:rPr>
              <a:t>Operations</a:t>
            </a:r>
            <a:endParaRPr lang="pt-BR" dirty="0"/>
          </a:p>
          <a:p>
            <a:r>
              <a:rPr lang="pt-BR" dirty="0" err="1">
                <a:hlinkClick r:id="rId5"/>
              </a:rPr>
              <a:t>Relationships</a:t>
            </a:r>
            <a:endParaRPr lang="pt-BR" dirty="0"/>
          </a:p>
          <a:p>
            <a:r>
              <a:rPr lang="pt-BR" dirty="0" err="1">
                <a:hlinkClick r:id="rId6"/>
              </a:rPr>
              <a:t>Association</a:t>
            </a:r>
            <a:r>
              <a:rPr lang="pt-BR" dirty="0">
                <a:hlinkClick r:id="rId6"/>
              </a:rPr>
              <a:t> &amp; </a:t>
            </a:r>
            <a:r>
              <a:rPr lang="pt-BR" dirty="0" err="1">
                <a:hlinkClick r:id="rId6"/>
              </a:rPr>
              <a:t>Aggregation</a:t>
            </a:r>
            <a:r>
              <a:rPr lang="pt-BR" dirty="0">
                <a:hlinkClick r:id="rId6"/>
              </a:rPr>
              <a:t> </a:t>
            </a:r>
            <a:r>
              <a:rPr lang="pt-BR" dirty="0" err="1">
                <a:hlinkClick r:id="rId6"/>
              </a:rPr>
              <a:t>relationships</a:t>
            </a:r>
            <a:endParaRPr lang="pt-BR" dirty="0"/>
          </a:p>
          <a:p>
            <a:r>
              <a:rPr lang="pt-BR" dirty="0" err="1">
                <a:hlinkClick r:id="rId7"/>
              </a:rPr>
              <a:t>Generalization</a:t>
            </a:r>
            <a:r>
              <a:rPr lang="pt-BR" dirty="0">
                <a:hlinkClick r:id="rId7"/>
              </a:rPr>
              <a:t> </a:t>
            </a:r>
            <a:r>
              <a:rPr lang="pt-BR" dirty="0" err="1">
                <a:hlinkClick r:id="rId7"/>
              </a:rPr>
              <a:t>relationship</a:t>
            </a:r>
            <a:endParaRPr lang="pt-BR" dirty="0"/>
          </a:p>
          <a:p>
            <a:r>
              <a:rPr lang="pt-BR" dirty="0">
                <a:hlinkClick r:id="rId8"/>
              </a:rPr>
              <a:t>UML 2.0 </a:t>
            </a:r>
            <a:r>
              <a:rPr lang="pt-BR" dirty="0" err="1">
                <a:hlinkClick r:id="rId8"/>
              </a:rPr>
              <a:t>Class</a:t>
            </a:r>
            <a:r>
              <a:rPr lang="pt-BR" dirty="0">
                <a:hlinkClick r:id="rId8"/>
              </a:rPr>
              <a:t> </a:t>
            </a:r>
            <a:r>
              <a:rPr lang="pt-BR" dirty="0" err="1">
                <a:hlinkClick r:id="rId8"/>
              </a:rPr>
              <a:t>diagram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53A1611-44E1-48D1-8683-05864A036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3CAC768-7CFB-4991-B54C-35E556465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6178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Exercício 1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Desenhar o diagrama de classes com relacionamentos, nomes de papéis e multiplicidades para as seguintes situações: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Uma Pessoa pode ser casada com outra Pessoa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Uma Disciplina é pré-requisito para outra Disciplina</a:t>
            </a:r>
          </a:p>
          <a:p>
            <a:pPr lvl="2">
              <a:lnSpc>
                <a:spcPct val="95000"/>
              </a:lnSpc>
              <a:tabLst>
                <a:tab pos="0" algn="l"/>
              </a:tabLst>
            </a:pPr>
            <a:endParaRPr lang="pt-BR" altLang="pt-BR" i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7259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Exercício 2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Desenhar o diagrama de classes com relacionamentos, nomes de papéis e multiplicidades para a seguinte descrição: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en-US" dirty="0"/>
              <a:t>“</a:t>
            </a:r>
            <a:r>
              <a:rPr lang="pt-BR" altLang="pt-BR" dirty="0"/>
              <a:t>Num jogo de dados, cada partida é jogada entre 2 jogadores. Pretende-se manter informações sobre o nome e idade dos jogadores; data da partida e atribuição dos jogadores às partidas O máximo de partidas que um jogador poderá realizar é 6 e o mínimo é 1</a:t>
            </a:r>
            <a:r>
              <a:rPr lang="pt-BR" altLang="en-US" dirty="0"/>
              <a:t>”</a:t>
            </a:r>
            <a:endParaRPr lang="pt-BR" alt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6081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Diagrama de classes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Diagrama mais importante da análise orientada a objetos </a:t>
            </a:r>
          </a:p>
          <a:p>
            <a:pPr>
              <a:lnSpc>
                <a:spcPct val="9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Diagrama de classes evolui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Incrementado com novos detalhes</a:t>
            </a:r>
          </a:p>
          <a:p>
            <a:endParaRPr lang="pt-BR" altLang="pt-BR" dirty="0">
              <a:ea typeface="ヒラギノ角ゴ Pro W3" pitchFamily="124" charset="-128"/>
            </a:endParaRPr>
          </a:p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Existem 3 níveis de abstração: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Diagrama de classes do domínio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Diagrama de classes de especificação</a:t>
            </a:r>
          </a:p>
          <a:p>
            <a:pPr lvl="1">
              <a:tabLst>
                <a:tab pos="0" algn="l"/>
              </a:tabLst>
            </a:pPr>
            <a:r>
              <a:rPr lang="pt-BR" altLang="pt-BR" sz="2000" dirty="0"/>
              <a:t>Diagrama de classes de implementação</a:t>
            </a:r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6" name="Texto Explicativo 1 (Borda e Ênfase) 5"/>
          <p:cNvSpPr/>
          <p:nvPr/>
        </p:nvSpPr>
        <p:spPr>
          <a:xfrm>
            <a:off x="5616496" y="2624684"/>
            <a:ext cx="3420000" cy="821594"/>
          </a:xfrm>
          <a:prstGeom prst="accentBorderCallout1">
            <a:avLst>
              <a:gd name="adj1" fmla="val 18750"/>
              <a:gd name="adj2" fmla="val -8333"/>
              <a:gd name="adj3" fmla="val 274383"/>
              <a:gd name="adj4" fmla="val -46346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/>
            <a:r>
              <a:rPr lang="pt-BR" dirty="0">
                <a:solidFill>
                  <a:schemeClr val="tx1"/>
                </a:solidFill>
                <a:latin typeface="+mj-lt"/>
              </a:rPr>
              <a:t>Construído na fase de análise</a:t>
            </a:r>
          </a:p>
          <a:p>
            <a:pPr marL="0" lvl="2"/>
            <a:r>
              <a:rPr lang="pt-BR" dirty="0">
                <a:solidFill>
                  <a:schemeClr val="tx1"/>
                </a:solidFill>
                <a:latin typeface="+mj-lt"/>
              </a:rPr>
              <a:t>Desprovido de restrições tecnológicas</a:t>
            </a:r>
          </a:p>
        </p:txBody>
      </p:sp>
      <p:sp>
        <p:nvSpPr>
          <p:cNvPr id="7" name="Texto Explicativo 1 (Borda e Ênfase) 6"/>
          <p:cNvSpPr/>
          <p:nvPr/>
        </p:nvSpPr>
        <p:spPr>
          <a:xfrm>
            <a:off x="5616496" y="5157192"/>
            <a:ext cx="3420000" cy="1656184"/>
          </a:xfrm>
          <a:prstGeom prst="accentBorderCallout1">
            <a:avLst>
              <a:gd name="adj1" fmla="val 73452"/>
              <a:gd name="adj2" fmla="val -8333"/>
              <a:gd name="adj3" fmla="val 35247"/>
              <a:gd name="adj4" fmla="val -32966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/>
            <a:r>
              <a:rPr lang="pt-BR" dirty="0">
                <a:solidFill>
                  <a:schemeClr val="tx1"/>
                </a:solidFill>
                <a:latin typeface="+mj-lt"/>
              </a:rPr>
              <a:t>Construído na atividade de implementação</a:t>
            </a:r>
          </a:p>
          <a:p>
            <a:pPr marL="0" lvl="2"/>
            <a:r>
              <a:rPr lang="pt-BR" dirty="0">
                <a:solidFill>
                  <a:schemeClr val="tx1"/>
                </a:solidFill>
                <a:latin typeface="+mj-lt"/>
              </a:rPr>
              <a:t>Extensão do modelo de especificação</a:t>
            </a:r>
          </a:p>
          <a:p>
            <a:pPr marL="0" lvl="2"/>
            <a:r>
              <a:rPr lang="pt-BR" dirty="0">
                <a:solidFill>
                  <a:schemeClr val="tx1"/>
                </a:solidFill>
                <a:latin typeface="+mj-lt"/>
              </a:rPr>
              <a:t>Implementação das classes em alguma linguagem de programação</a:t>
            </a:r>
          </a:p>
        </p:txBody>
      </p:sp>
      <p:sp>
        <p:nvSpPr>
          <p:cNvPr id="8" name="Texto Explicativo 1 (Borda e Ênfase) 7"/>
          <p:cNvSpPr/>
          <p:nvPr/>
        </p:nvSpPr>
        <p:spPr>
          <a:xfrm>
            <a:off x="5616496" y="3573016"/>
            <a:ext cx="3420000" cy="1462006"/>
          </a:xfrm>
          <a:prstGeom prst="accentBorderCallout1">
            <a:avLst>
              <a:gd name="adj1" fmla="val 18750"/>
              <a:gd name="adj2" fmla="val -8333"/>
              <a:gd name="adj3" fmla="val 112896"/>
              <a:gd name="adj4" fmla="val -32725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2"/>
            <a:r>
              <a:rPr lang="pt-BR" dirty="0">
                <a:solidFill>
                  <a:schemeClr val="tx1"/>
                </a:solidFill>
                <a:latin typeface="+mj-lt"/>
              </a:rPr>
              <a:t>Construído na atividade de projeto</a:t>
            </a:r>
          </a:p>
          <a:p>
            <a:pPr marL="0" lvl="2"/>
            <a:r>
              <a:rPr lang="pt-BR" dirty="0">
                <a:solidFill>
                  <a:schemeClr val="tx1"/>
                </a:solidFill>
                <a:latin typeface="+mj-lt"/>
              </a:rPr>
              <a:t>Extensão do modelo de classes do domínio</a:t>
            </a:r>
          </a:p>
          <a:p>
            <a:pPr marL="0" lvl="2"/>
            <a:r>
              <a:rPr lang="pt-BR" dirty="0">
                <a:solidFill>
                  <a:schemeClr val="tx1"/>
                </a:solidFill>
                <a:latin typeface="+mj-lt"/>
              </a:rPr>
              <a:t>Detalhes de implementação são adicionados</a:t>
            </a:r>
          </a:p>
        </p:txBody>
      </p:sp>
    </p:spTree>
    <p:extLst>
      <p:ext uri="{BB962C8B-B14F-4D97-AF65-F5344CB8AC3E}">
        <p14:creationId xmlns:p14="http://schemas.microsoft.com/office/powerpoint/2010/main" val="3762580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Exercício 3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Desenhar o diagrama de classes com relacionamentos, nomes de papéis e multiplicidades para a seguinte descrição: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en-US" dirty="0"/>
              <a:t>“</a:t>
            </a:r>
            <a:r>
              <a:rPr lang="pt-BR" altLang="pt-BR" dirty="0"/>
              <a:t>Pacotes são enviados de uma localidade a outra. Pacotes têm um peso específico. Localidades são caracterizadas pelas facilidades de transporte (por exemplo, rodoviárias, aeroportos e autoestradas). Algumas localidades são vizinhas, isto é, existe uma rota direta de transporte entre tais localidades. A rota de transporte entre as localidades tem um certo comprimento (a distância entre as localidades). Trens, aviões e caminhões são usados para o transporte e pacotes. Cada um destes meios de transporte pode suportar uma carga máxima de peso. A cada momento, durante o seu transporte, é necessário saber a posição (localidade) de cada pacote. Também é necessário manter o controle e meio de transporte sendo utilizado em cada parte da rota para um certo pacote.</a:t>
            </a:r>
            <a:r>
              <a:rPr lang="pt-BR" altLang="en-US" dirty="0"/>
              <a:t>”</a:t>
            </a:r>
            <a:r>
              <a:rPr lang="pt-BR" altLang="pt-BR" dirty="0"/>
              <a:t> </a:t>
            </a:r>
          </a:p>
          <a:p>
            <a:pPr lvl="1" algn="r">
              <a:tabLst>
                <a:tab pos="0" algn="l"/>
              </a:tabLst>
            </a:pPr>
            <a:r>
              <a:rPr lang="pt-BR" altLang="pt-BR" sz="1900" dirty="0"/>
              <a:t>(Bezerra, 2002)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27064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 4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sz="4000" dirty="0"/>
              <a:t>Desenhar o diagrama de classes com relacionamentos, nomes de papéis e multiplicidades para a seguinte descrição</a:t>
            </a:r>
            <a:endParaRPr lang="pt-BR" sz="4000" dirty="0"/>
          </a:p>
          <a:p>
            <a:pPr lvl="1">
              <a:tabLst>
                <a:tab pos="0" algn="l"/>
              </a:tabLst>
            </a:pPr>
            <a:r>
              <a:rPr lang="pt-BR" sz="4000" dirty="0"/>
              <a:t>R01. O gerente deve fazer </a:t>
            </a:r>
            <a:r>
              <a:rPr lang="pt-BR" sz="4000" dirty="0" err="1"/>
              <a:t>login</a:t>
            </a:r>
            <a:r>
              <a:rPr lang="pt-BR" sz="4000" dirty="0"/>
              <a:t> com um ID e senha para iniciar e finalizar o sistema; 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R02. O caixa (operador) deve fazer </a:t>
            </a:r>
            <a:r>
              <a:rPr lang="pt-BR" sz="4000" dirty="0" err="1"/>
              <a:t>login</a:t>
            </a:r>
            <a:r>
              <a:rPr lang="pt-BR" sz="4000" dirty="0"/>
              <a:t> com um ID e senha para poder utilizar o sistema; 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R03. O sistema deve registrar a venda em andamento – os itens comprados; 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R04. O sistema deve exibir a descrição e preço e do item registrado;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R05. O sistema deve calcular o total da venda corrente; 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R06. O sistema deve tratar pagamento com dinheiro – capturar a quantidade recebida e calcular o troco; 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R07. O sistema deve tratar pagamento com cartão de crédito – capturar a informação do cartão através de um leitor de cartões ou entrada manual e autorizar o pagamento utilizando o serviço de autorização de crédito (externo) via conexão por modem; 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R08. O sistema deve tratar pagamento com cheque – capturar o número da carteira de identidade por entrada manual e autorizar o pagamento utilizando o serviço de autorização de cheque (externo) via conexão por modem; 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R09. O sistema deve reduzir as quantidades em estoque quando a venda é confirmada; 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R10. O sistema deve registrar as vendas completadas; </a:t>
            </a:r>
          </a:p>
          <a:p>
            <a:pPr lvl="1">
              <a:tabLst>
                <a:tab pos="0" algn="l"/>
              </a:tabLst>
            </a:pPr>
            <a:r>
              <a:rPr lang="pt-BR" sz="4000" dirty="0"/>
              <a:t>R11. O sistema deve permitir que diversas lojas utilizem o sistema, com catálogo de produtos e preços unificado, porém estoques separados.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41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5166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Exercício 5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95000"/>
              </a:lnSpc>
              <a:tabLst>
                <a:tab pos="0" algn="l"/>
              </a:tabLst>
            </a:pPr>
            <a:r>
              <a:rPr lang="pt-BR" altLang="pt-BR" dirty="0"/>
              <a:t>Desenhar o diagrama de classes com relacionamentos, nomes de papéis e multiplicidades para a seguinte descrição: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en-US" dirty="0"/>
              <a:t>“</a:t>
            </a:r>
            <a:r>
              <a:rPr lang="pt-BR" dirty="0"/>
              <a:t>A Cheirinho de limpeza, uma firma de venda de produtos de limpeza, deseja melhor controlar os produtos que vende, seus clientes e os pedidos realizados. Cada produto é caracterizado por um código, nome do produto, categoria (ex. detergente, sabão em pó, sabonete etc.) e seu preço. A categoria é uma classificação criada pela própria firma. A firma possui informações sobre todos seus clientes. A firma atende clientes físicos e jurídicos, identificando-os por um código que varia de acordo com o tipo de cliente (CPF para pessoas físicas e CNPJ para pessoas jurídicas), nome, endereço, telefone, status (bom, médio, ruim) e o seu limite de crédito.  Registra-se também a informação dos pedidos feitos pelos clientes. Cada pedido possui um número e sua data de elaboração. Cada pedido pode envolver de um a vários produtos, e para cada produto, indica-se a quantidade solicitada.</a:t>
            </a:r>
            <a:r>
              <a:rPr lang="pt-BR" altLang="en-US" dirty="0"/>
              <a:t>”</a:t>
            </a:r>
            <a:endParaRPr lang="pt-BR" alt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42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992594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57200" y="2276872"/>
            <a:ext cx="8458200" cy="1470025"/>
          </a:xfrm>
        </p:spPr>
        <p:txBody>
          <a:bodyPr>
            <a:normAutofit/>
          </a:bodyPr>
          <a:lstStyle/>
          <a:p>
            <a:r>
              <a:rPr lang="pt-BR" dirty="0"/>
              <a:t>Diagrama de classes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Bruna Diirr</a:t>
            </a:r>
          </a:p>
          <a:p>
            <a:r>
              <a:rPr lang="pt-BR" sz="1800" dirty="0"/>
              <a:t>brunadiirr@ic.uff.br</a:t>
            </a:r>
          </a:p>
        </p:txBody>
      </p:sp>
      <p:pic>
        <p:nvPicPr>
          <p:cNvPr id="1028" name="Picture 4" descr="Image result for class uml ic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28" b="9715"/>
          <a:stretch/>
        </p:blipFill>
        <p:spPr bwMode="auto">
          <a:xfrm>
            <a:off x="5695759" y="4077072"/>
            <a:ext cx="3219641" cy="2519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202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/>
              <a:t>Diagrama</a:t>
            </a:r>
            <a:r>
              <a:rPr lang="pt-BR" altLang="pt-BR" dirty="0">
                <a:ea typeface="ヒラギノ角ゴ Pro W3" pitchFamily="124" charset="-128"/>
              </a:rPr>
              <a:t> de classes do domínio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Documenta a estrutura estática do sistema</a:t>
            </a:r>
          </a:p>
          <a:p>
            <a:pPr>
              <a:lnSpc>
                <a:spcPct val="10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Basicamente, composto por: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Conceitos: classes e subclasses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Associações entre conceitos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Atributos dos conceitos</a:t>
            </a:r>
          </a:p>
          <a:p>
            <a:pPr>
              <a:lnSpc>
                <a:spcPct val="10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Não se concentra em como as classes interagem para atingir um determinado comportamento</a:t>
            </a:r>
          </a:p>
          <a:p>
            <a:pPr>
              <a:lnSpc>
                <a:spcPct val="10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Atemporal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4432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/>
              <a:t>Diagrama</a:t>
            </a:r>
            <a:r>
              <a:rPr lang="pt-BR" altLang="pt-BR" dirty="0">
                <a:ea typeface="ヒラギノ角ゴ Pro W3" pitchFamily="124" charset="-128"/>
              </a:rPr>
              <a:t> de classes do domínio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Representa conceitos do mundo real e não componentes de software</a:t>
            </a:r>
          </a:p>
          <a:p>
            <a:pPr>
              <a:lnSpc>
                <a:spcPct val="10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Foco no domínio do problema</a:t>
            </a:r>
          </a:p>
          <a:p>
            <a:pPr>
              <a:lnSpc>
                <a:spcPct val="10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Auxilia no esclarecimento de terminologias ou vocabulário do domínio</a:t>
            </a:r>
          </a:p>
          <a:p>
            <a:pPr>
              <a:lnSpc>
                <a:spcPct val="105000"/>
              </a:lnSpc>
              <a:tabLst>
                <a:tab pos="0" algn="l"/>
              </a:tabLst>
            </a:pPr>
            <a:endParaRPr lang="pt-BR" altLang="pt-BR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Responde as questões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Quais são os conceitos importantes?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Como os conceitos estão relacionados?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3805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/>
              <a:t>Diagrama</a:t>
            </a:r>
            <a:r>
              <a:rPr lang="pt-BR" altLang="pt-BR" dirty="0">
                <a:ea typeface="ヒラギノ角ゴ Pro W3" pitchFamily="124" charset="-128"/>
              </a:rPr>
              <a:t> de classes do domínio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Construímos o modelo: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Usando nomes comuns ao negócio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Omitindo coisas ou detalhes irrelevantes (processo de abstração)</a:t>
            </a:r>
          </a:p>
          <a:p>
            <a:pPr lvl="1">
              <a:tabLst>
                <a:tab pos="0" algn="l"/>
              </a:tabLst>
            </a:pPr>
            <a:endParaRPr lang="pt-BR" altLang="pt-BR" dirty="0"/>
          </a:p>
          <a:p>
            <a:pPr lvl="1">
              <a:tabLst>
                <a:tab pos="0" algn="l"/>
              </a:tabLst>
            </a:pPr>
            <a:r>
              <a:rPr lang="pt-BR" altLang="pt-BR" dirty="0"/>
              <a:t>Sem acrescentar coisas que não estejam no negócio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4841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Classe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r>
              <a:rPr lang="pt-BR" altLang="pt-BR" sz="2400" i="0" dirty="0"/>
              <a:t>Descreve um conjunto de objetos com papel equivalente no sistema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Coisas tangíveis ou do mundo real: livro, cópia, curso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Papéis: membro da livraria, estudante, orientador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Eventos: chegada, saída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Interações: encontro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8</a:t>
            </a:fld>
            <a:endParaRPr lang="pt-BR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2338972"/>
              </p:ext>
            </p:extLst>
          </p:nvPr>
        </p:nvGraphicFramePr>
        <p:xfrm>
          <a:off x="6541193" y="3679397"/>
          <a:ext cx="2188415" cy="25908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88415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Nome da classe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altLang="pt-BR" sz="2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&lt;lista de atributos&gt;</a:t>
                      </a:r>
                    </a:p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US" altLang="pt-BR" sz="32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altLang="pt-BR" sz="20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&lt;lista de métodos&gt;</a:t>
                      </a:r>
                    </a:p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0152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 dirty="0">
                <a:ea typeface="ヒラギノ角ゴ Pro W3" pitchFamily="124" charset="-128"/>
              </a:rPr>
              <a:t>Atributos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r>
              <a:rPr lang="pt-BR" altLang="pt-BR" sz="2400" i="0" dirty="0"/>
              <a:t>Descrevem os dados contidos em um objeto da classe</a:t>
            </a:r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endParaRPr lang="pt-BR" altLang="pt-BR" sz="2400" i="0" dirty="0"/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r>
              <a:rPr lang="pt-BR" altLang="pt-BR" sz="2400" i="0" dirty="0"/>
              <a:t>Listados no segundo compartimento do ícone de classe</a:t>
            </a:r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endParaRPr lang="pt-BR" altLang="pt-BR" sz="2400" i="0" dirty="0"/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endParaRPr lang="pt-BR" altLang="pt-BR" sz="2400" i="0" dirty="0"/>
          </a:p>
          <a:p>
            <a:pPr marL="91440" lvl="2" indent="-91440">
              <a:lnSpc>
                <a:spcPct val="95000"/>
              </a:lnSpc>
              <a:spcBef>
                <a:spcPts val="1300"/>
              </a:spcBef>
              <a:tabLst>
                <a:tab pos="0" algn="l"/>
              </a:tabLst>
            </a:pPr>
            <a:endParaRPr lang="pt-BR" altLang="pt-BR" sz="2400" i="0" dirty="0"/>
          </a:p>
          <a:p>
            <a:pPr>
              <a:lnSpc>
                <a:spcPct val="105000"/>
              </a:lnSpc>
              <a:tabLst>
                <a:tab pos="0" algn="l"/>
              </a:tabLst>
            </a:pPr>
            <a:r>
              <a:rPr lang="pt-BR" altLang="pt-BR" dirty="0"/>
              <a:t>Notação</a:t>
            </a:r>
          </a:p>
          <a:p>
            <a:pPr lvl="1">
              <a:tabLst>
                <a:tab pos="0" algn="l"/>
              </a:tabLst>
            </a:pPr>
            <a:r>
              <a:rPr lang="pt-BR" altLang="pt-BR" dirty="0"/>
              <a:t>Visibilidade </a:t>
            </a:r>
            <a:r>
              <a:rPr lang="pt-BR" altLang="pt-BR" dirty="0" err="1"/>
              <a:t>NomeAtributo</a:t>
            </a:r>
            <a:r>
              <a:rPr lang="pt-BR" altLang="pt-BR" dirty="0"/>
              <a:t> : Tipo = </a:t>
            </a:r>
            <a:r>
              <a:rPr lang="pt-BR" altLang="pt-BR" dirty="0" err="1"/>
              <a:t>ValorInicial</a:t>
            </a:r>
            <a:r>
              <a:rPr lang="pt-BR" altLang="pt-BR" dirty="0"/>
              <a:t> {Propriedade}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Engenharia de Software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960CE-6895-41B1-99F6-42F18B189FBF}" type="slidenum">
              <a:rPr lang="pt-BR" smtClean="0"/>
              <a:pPr/>
              <a:t>9</a:t>
            </a:fld>
            <a:endParaRPr lang="pt-BR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446208"/>
              </p:ext>
            </p:extLst>
          </p:nvPr>
        </p:nvGraphicFramePr>
        <p:xfrm>
          <a:off x="3464340" y="3678415"/>
          <a:ext cx="2188415" cy="11887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88415">
                  <a:extLst>
                    <a:ext uri="{9D8B030D-6E8A-4147-A177-3AD203B41FA5}">
                      <a16:colId xmlns:a16="http://schemas.microsoft.com/office/drawing/2014/main" val="16796185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altLang="pt-BR" sz="2000" b="1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Livro</a:t>
                      </a: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5394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pt-BR" altLang="pt-BR" sz="2000" kern="120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- titulo: </a:t>
                      </a:r>
                      <a:r>
                        <a:rPr lang="pt-BR" altLang="pt-BR" sz="2000" kern="1200" dirty="0" err="1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String</a:t>
                      </a:r>
                      <a:endParaRPr lang="en-US" altLang="pt-BR" sz="3200" kern="120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7125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defTabSz="844083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pt-BR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34969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8379499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o">
  <a:themeElements>
    <a:clrScheme name="Papel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Metropolitan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o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Metropolitano</Template>
  <TotalTime>5876</TotalTime>
  <Words>2439</Words>
  <Application>Microsoft Office PowerPoint</Application>
  <PresentationFormat>Apresentação na tela (4:3)</PresentationFormat>
  <Paragraphs>522</Paragraphs>
  <Slides>43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43</vt:i4>
      </vt:variant>
    </vt:vector>
  </HeadingPairs>
  <TitlesOfParts>
    <vt:vector size="53" baseType="lpstr">
      <vt:lpstr>ＭＳ Ｐゴシック</vt:lpstr>
      <vt:lpstr>Arial</vt:lpstr>
      <vt:lpstr>Arial Unicode MS</vt:lpstr>
      <vt:lpstr>Calibri</vt:lpstr>
      <vt:lpstr>Calibri Light</vt:lpstr>
      <vt:lpstr>Humanst521 BT</vt:lpstr>
      <vt:lpstr>Times New Roman</vt:lpstr>
      <vt:lpstr>Wingdings</vt:lpstr>
      <vt:lpstr>ヒラギノ角ゴ Pro W3</vt:lpstr>
      <vt:lpstr>Metropolitano</vt:lpstr>
      <vt:lpstr>Diagrama de classes</vt:lpstr>
      <vt:lpstr>Introdução</vt:lpstr>
      <vt:lpstr>Introdução</vt:lpstr>
      <vt:lpstr>Diagrama de classes</vt:lpstr>
      <vt:lpstr>Diagrama de classes do domínio</vt:lpstr>
      <vt:lpstr>Diagrama de classes do domínio</vt:lpstr>
      <vt:lpstr>Diagrama de classes do domínio</vt:lpstr>
      <vt:lpstr>Classe</vt:lpstr>
      <vt:lpstr>Atributos</vt:lpstr>
      <vt:lpstr>Atributos</vt:lpstr>
      <vt:lpstr>Atributos</vt:lpstr>
      <vt:lpstr>Atributos</vt:lpstr>
      <vt:lpstr>Atributos</vt:lpstr>
      <vt:lpstr>Operações</vt:lpstr>
      <vt:lpstr>Operações</vt:lpstr>
      <vt:lpstr>Relacionamentos</vt:lpstr>
      <vt:lpstr>Generalização</vt:lpstr>
      <vt:lpstr>Associação</vt:lpstr>
      <vt:lpstr>Cardinalidades</vt:lpstr>
      <vt:lpstr>Cardinalidades</vt:lpstr>
      <vt:lpstr>Associação</vt:lpstr>
      <vt:lpstr>Associação</vt:lpstr>
      <vt:lpstr>Associação</vt:lpstr>
      <vt:lpstr>Associação</vt:lpstr>
      <vt:lpstr>Associação</vt:lpstr>
      <vt:lpstr>Associação</vt:lpstr>
      <vt:lpstr>Agregação</vt:lpstr>
      <vt:lpstr>Agregação</vt:lpstr>
      <vt:lpstr>Agregação</vt:lpstr>
      <vt:lpstr>Composição</vt:lpstr>
      <vt:lpstr>Classe de associação</vt:lpstr>
      <vt:lpstr>Classe de associação</vt:lpstr>
      <vt:lpstr>Classe de associação</vt:lpstr>
      <vt:lpstr>Modelagem de classes</vt:lpstr>
      <vt:lpstr>Modelagem de classes</vt:lpstr>
      <vt:lpstr>Modelagem de classes</vt:lpstr>
      <vt:lpstr>Links interessantes</vt:lpstr>
      <vt:lpstr>Exercício 1</vt:lpstr>
      <vt:lpstr>Exercício 2</vt:lpstr>
      <vt:lpstr>Exercício 3</vt:lpstr>
      <vt:lpstr>Exercício 4</vt:lpstr>
      <vt:lpstr>Exercício 5</vt:lpstr>
      <vt:lpstr>Diagrama de classes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Bruna</dc:creator>
  <cp:lastModifiedBy>Tiago de Almeida Caridade</cp:lastModifiedBy>
  <cp:revision>487</cp:revision>
  <dcterms:created xsi:type="dcterms:W3CDTF">2012-05-23T23:35:38Z</dcterms:created>
  <dcterms:modified xsi:type="dcterms:W3CDTF">2018-07-03T19:36:52Z</dcterms:modified>
</cp:coreProperties>
</file>

<file path=docProps/thumbnail.jpeg>
</file>